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0"/>
  </p:notesMasterIdLst>
  <p:handoutMasterIdLst>
    <p:handoutMasterId r:id="rId41"/>
  </p:handoutMasterIdLst>
  <p:sldIdLst>
    <p:sldId id="289" r:id="rId5"/>
    <p:sldId id="292" r:id="rId6"/>
    <p:sldId id="293" r:id="rId7"/>
    <p:sldId id="294" r:id="rId8"/>
    <p:sldId id="326"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A638B19-AF8F-4D81-84F4-C0FB9B5D45B4}">
  <a:tblStyle styleId="{EA638B19-AF8F-4D81-84F4-C0FB9B5D45B4}" styleName="L3Harris Table 01">
    <a:wholeTbl>
      <a:tcTxStyle>
        <a:fontRef idx="minor"/>
        <a:schemeClr val="dk1"/>
      </a:tcTxStyle>
      <a:tcStyle>
        <a:tcBdr>
          <a:left>
            <a:ln>
              <a:noFill/>
            </a:ln>
          </a:left>
          <a:right>
            <a:ln>
              <a:noFill/>
            </a:ln>
          </a:right>
          <a:top>
            <a:ln w="3175">
              <a:solidFill>
                <a:schemeClr val="dk1"/>
              </a:solidFill>
            </a:ln>
          </a:top>
          <a:bottom>
            <a:ln w="3175">
              <a:solidFill>
                <a:schemeClr val="dk1"/>
              </a:solidFill>
            </a:ln>
          </a:bottom>
          <a:insideH>
            <a:ln w="3175">
              <a:solidFill>
                <a:schemeClr val="dk1"/>
              </a:solidFill>
            </a:ln>
          </a:insideH>
          <a:insideV>
            <a:ln>
              <a:noFill/>
            </a:ln>
          </a:insideV>
        </a:tcBdr>
        <a:fill>
          <a:noFill/>
        </a:fill>
      </a:tcStyle>
    </a:wholeTbl>
    <a:lastCol>
      <a:tcTxStyle b="on">
        <a:fontRef idx="minor"/>
      </a:tcTxStyle>
      <a:tcStyle>
        <a:tcBdr/>
      </a:tcStyle>
    </a:lastCol>
    <a:firstCol>
      <a:tcTxStyle b="on">
        <a:fontRef idx="minor"/>
      </a:tcTxStyle>
      <a:tcStyle>
        <a:tcBdr/>
      </a:tcStyle>
    </a:firstCol>
    <a:lastRow>
      <a:tcTxStyle b="on">
        <a:fontRef idx="minor"/>
        <a:schemeClr val="dk1"/>
      </a:tcTxStyle>
      <a:tcStyle>
        <a:tcBdr>
          <a:top>
            <a:ln w="12700">
              <a:solidFill>
                <a:schemeClr val="dk1"/>
              </a:solidFill>
            </a:ln>
          </a:top>
          <a:bottom>
            <a:ln>
              <a:noFill/>
            </a:ln>
          </a:bottom>
        </a:tcBdr>
        <a:fill>
          <a:noFill/>
        </a:fill>
      </a:tcStyle>
    </a:lastRow>
    <a:firstRow>
      <a:tcTxStyle b="on">
        <a:fontRef idx="minor"/>
        <a:schemeClr val="lt1"/>
      </a:tcTxStyle>
      <a:tcStyle>
        <a:tcBdr>
          <a:top>
            <a:ln>
              <a:noFill/>
            </a:ln>
          </a:top>
          <a:bottom>
            <a:ln>
              <a:no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56" autoAdjust="0"/>
  </p:normalViewPr>
  <p:slideViewPr>
    <p:cSldViewPr snapToGrid="0" showGuides="1">
      <p:cViewPr varScale="1">
        <p:scale>
          <a:sx n="118" d="100"/>
          <a:sy n="118" d="100"/>
        </p:scale>
        <p:origin x="1164" y="72"/>
      </p:cViewPr>
      <p:guideLst/>
    </p:cSldViewPr>
  </p:slideViewPr>
  <p:outlineViewPr>
    <p:cViewPr>
      <p:scale>
        <a:sx n="33" d="100"/>
        <a:sy n="33" d="100"/>
      </p:scale>
      <p:origin x="0" y="-7796"/>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CDB47D-8CCE-0349-960C-2E5541681F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0D9996-CA2E-DD41-9438-070CF141B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ED06A4-8F7B-974B-B734-1ED967E82B37}" type="datetimeFigureOut">
              <a:rPr lang="en-US" smtClean="0"/>
              <a:t>9/6/2023</a:t>
            </a:fld>
            <a:endParaRPr lang="en-US"/>
          </a:p>
        </p:txBody>
      </p:sp>
      <p:sp>
        <p:nvSpPr>
          <p:cNvPr id="4" name="Footer Placeholder 3">
            <a:extLst>
              <a:ext uri="{FF2B5EF4-FFF2-40B4-BE49-F238E27FC236}">
                <a16:creationId xmlns:a16="http://schemas.microsoft.com/office/drawing/2014/main" id="{3C148946-3C43-CE4A-AB16-5A87BDD672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83EDB7-B7F9-144D-AC2B-EEAD2893B0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D64864-0E8C-3347-AF7C-F8EB0B32242A}" type="slidenum">
              <a:rPr lang="en-US" smtClean="0"/>
              <a:t>‹#›</a:t>
            </a:fld>
            <a:endParaRPr lang="en-US"/>
          </a:p>
        </p:txBody>
      </p:sp>
    </p:spTree>
    <p:extLst>
      <p:ext uri="{BB962C8B-B14F-4D97-AF65-F5344CB8AC3E}">
        <p14:creationId xmlns:p14="http://schemas.microsoft.com/office/powerpoint/2010/main" val="72935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E9AA5-4EBA-7C43-A74A-42DA5466B4F2}" type="datetimeFigureOut">
              <a:rPr lang="en-US" smtClean="0"/>
              <a:t>9/6/2023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4566B-DD89-4947-8F18-46DAFD05923A}" type="slidenum">
              <a:rPr lang="en-US" smtClean="0"/>
              <a:t>‹#›</a:t>
            </a:fld>
            <a:endParaRPr lang="en-US"/>
          </a:p>
        </p:txBody>
      </p:sp>
    </p:spTree>
    <p:extLst>
      <p:ext uri="{BB962C8B-B14F-4D97-AF65-F5344CB8AC3E}">
        <p14:creationId xmlns:p14="http://schemas.microsoft.com/office/powerpoint/2010/main" val="20483125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457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2914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371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829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a:t>
            </a:fld>
            <a:endParaRPr lang="en-US"/>
          </a:p>
        </p:txBody>
      </p:sp>
    </p:spTree>
    <p:extLst>
      <p:ext uri="{BB962C8B-B14F-4D97-AF65-F5344CB8AC3E}">
        <p14:creationId xmlns:p14="http://schemas.microsoft.com/office/powerpoint/2010/main" val="390813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11</a:t>
            </a:fld>
            <a:endParaRPr lang="en-US"/>
          </a:p>
        </p:txBody>
      </p:sp>
    </p:spTree>
    <p:extLst>
      <p:ext uri="{BB962C8B-B14F-4D97-AF65-F5344CB8AC3E}">
        <p14:creationId xmlns:p14="http://schemas.microsoft.com/office/powerpoint/2010/main" val="399604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12</a:t>
            </a:fld>
            <a:endParaRPr lang="en-US"/>
          </a:p>
        </p:txBody>
      </p:sp>
    </p:spTree>
    <p:extLst>
      <p:ext uri="{BB962C8B-B14F-4D97-AF65-F5344CB8AC3E}">
        <p14:creationId xmlns:p14="http://schemas.microsoft.com/office/powerpoint/2010/main" val="8496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13</a:t>
            </a:fld>
            <a:endParaRPr lang="en-US"/>
          </a:p>
        </p:txBody>
      </p:sp>
    </p:spTree>
    <p:extLst>
      <p:ext uri="{BB962C8B-B14F-4D97-AF65-F5344CB8AC3E}">
        <p14:creationId xmlns:p14="http://schemas.microsoft.com/office/powerpoint/2010/main" val="327487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14</a:t>
            </a:fld>
            <a:endParaRPr lang="en-US"/>
          </a:p>
        </p:txBody>
      </p:sp>
    </p:spTree>
    <p:extLst>
      <p:ext uri="{BB962C8B-B14F-4D97-AF65-F5344CB8AC3E}">
        <p14:creationId xmlns:p14="http://schemas.microsoft.com/office/powerpoint/2010/main" val="89862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15</a:t>
            </a:fld>
            <a:endParaRPr lang="en-US"/>
          </a:p>
        </p:txBody>
      </p:sp>
    </p:spTree>
    <p:extLst>
      <p:ext uri="{BB962C8B-B14F-4D97-AF65-F5344CB8AC3E}">
        <p14:creationId xmlns:p14="http://schemas.microsoft.com/office/powerpoint/2010/main" val="321143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16</a:t>
            </a:fld>
            <a:endParaRPr lang="en-US"/>
          </a:p>
        </p:txBody>
      </p:sp>
    </p:spTree>
    <p:extLst>
      <p:ext uri="{BB962C8B-B14F-4D97-AF65-F5344CB8AC3E}">
        <p14:creationId xmlns:p14="http://schemas.microsoft.com/office/powerpoint/2010/main" val="256258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17</a:t>
            </a:fld>
            <a:endParaRPr lang="en-US"/>
          </a:p>
        </p:txBody>
      </p:sp>
    </p:spTree>
    <p:extLst>
      <p:ext uri="{BB962C8B-B14F-4D97-AF65-F5344CB8AC3E}">
        <p14:creationId xmlns:p14="http://schemas.microsoft.com/office/powerpoint/2010/main" val="416876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18</a:t>
            </a:fld>
            <a:endParaRPr lang="en-US"/>
          </a:p>
        </p:txBody>
      </p:sp>
    </p:spTree>
    <p:extLst>
      <p:ext uri="{BB962C8B-B14F-4D97-AF65-F5344CB8AC3E}">
        <p14:creationId xmlns:p14="http://schemas.microsoft.com/office/powerpoint/2010/main" val="145269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19</a:t>
            </a:fld>
            <a:endParaRPr lang="en-US"/>
          </a:p>
        </p:txBody>
      </p:sp>
    </p:spTree>
    <p:extLst>
      <p:ext uri="{BB962C8B-B14F-4D97-AF65-F5344CB8AC3E}">
        <p14:creationId xmlns:p14="http://schemas.microsoft.com/office/powerpoint/2010/main" val="122537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20</a:t>
            </a:fld>
            <a:endParaRPr lang="en-US"/>
          </a:p>
        </p:txBody>
      </p:sp>
    </p:spTree>
    <p:extLst>
      <p:ext uri="{BB962C8B-B14F-4D97-AF65-F5344CB8AC3E}">
        <p14:creationId xmlns:p14="http://schemas.microsoft.com/office/powerpoint/2010/main" val="292462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a:t>
            </a:fld>
            <a:endParaRPr lang="en-US"/>
          </a:p>
        </p:txBody>
      </p:sp>
    </p:spTree>
    <p:extLst>
      <p:ext uri="{BB962C8B-B14F-4D97-AF65-F5344CB8AC3E}">
        <p14:creationId xmlns:p14="http://schemas.microsoft.com/office/powerpoint/2010/main" val="343629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21</a:t>
            </a:fld>
            <a:endParaRPr lang="en-US"/>
          </a:p>
        </p:txBody>
      </p:sp>
    </p:spTree>
    <p:extLst>
      <p:ext uri="{BB962C8B-B14F-4D97-AF65-F5344CB8AC3E}">
        <p14:creationId xmlns:p14="http://schemas.microsoft.com/office/powerpoint/2010/main" val="2248169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22</a:t>
            </a:fld>
            <a:endParaRPr lang="en-US"/>
          </a:p>
        </p:txBody>
      </p:sp>
    </p:spTree>
    <p:extLst>
      <p:ext uri="{BB962C8B-B14F-4D97-AF65-F5344CB8AC3E}">
        <p14:creationId xmlns:p14="http://schemas.microsoft.com/office/powerpoint/2010/main" val="705459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23</a:t>
            </a:fld>
            <a:endParaRPr lang="en-US"/>
          </a:p>
        </p:txBody>
      </p:sp>
    </p:spTree>
    <p:extLst>
      <p:ext uri="{BB962C8B-B14F-4D97-AF65-F5344CB8AC3E}">
        <p14:creationId xmlns:p14="http://schemas.microsoft.com/office/powerpoint/2010/main" val="1065592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24</a:t>
            </a:fld>
            <a:endParaRPr lang="en-US"/>
          </a:p>
        </p:txBody>
      </p:sp>
    </p:spTree>
    <p:extLst>
      <p:ext uri="{BB962C8B-B14F-4D97-AF65-F5344CB8AC3E}">
        <p14:creationId xmlns:p14="http://schemas.microsoft.com/office/powerpoint/2010/main" val="243891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25</a:t>
            </a:fld>
            <a:endParaRPr lang="en-US"/>
          </a:p>
        </p:txBody>
      </p:sp>
    </p:spTree>
    <p:extLst>
      <p:ext uri="{BB962C8B-B14F-4D97-AF65-F5344CB8AC3E}">
        <p14:creationId xmlns:p14="http://schemas.microsoft.com/office/powerpoint/2010/main" val="2792549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26</a:t>
            </a:fld>
            <a:endParaRPr lang="en-US"/>
          </a:p>
        </p:txBody>
      </p:sp>
    </p:spTree>
    <p:extLst>
      <p:ext uri="{BB962C8B-B14F-4D97-AF65-F5344CB8AC3E}">
        <p14:creationId xmlns:p14="http://schemas.microsoft.com/office/powerpoint/2010/main" val="160995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27</a:t>
            </a:fld>
            <a:endParaRPr lang="en-US"/>
          </a:p>
        </p:txBody>
      </p:sp>
    </p:spTree>
    <p:extLst>
      <p:ext uri="{BB962C8B-B14F-4D97-AF65-F5344CB8AC3E}">
        <p14:creationId xmlns:p14="http://schemas.microsoft.com/office/powerpoint/2010/main" val="384505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28</a:t>
            </a:fld>
            <a:endParaRPr lang="en-US"/>
          </a:p>
        </p:txBody>
      </p:sp>
    </p:spTree>
    <p:extLst>
      <p:ext uri="{BB962C8B-B14F-4D97-AF65-F5344CB8AC3E}">
        <p14:creationId xmlns:p14="http://schemas.microsoft.com/office/powerpoint/2010/main" val="400726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29</a:t>
            </a:fld>
            <a:endParaRPr lang="en-US"/>
          </a:p>
        </p:txBody>
      </p:sp>
    </p:spTree>
    <p:extLst>
      <p:ext uri="{BB962C8B-B14F-4D97-AF65-F5344CB8AC3E}">
        <p14:creationId xmlns:p14="http://schemas.microsoft.com/office/powerpoint/2010/main" val="136361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30</a:t>
            </a:fld>
            <a:endParaRPr lang="en-US"/>
          </a:p>
        </p:txBody>
      </p:sp>
    </p:spTree>
    <p:extLst>
      <p:ext uri="{BB962C8B-B14F-4D97-AF65-F5344CB8AC3E}">
        <p14:creationId xmlns:p14="http://schemas.microsoft.com/office/powerpoint/2010/main" val="119480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4</a:t>
            </a:fld>
            <a:endParaRPr lang="en-US"/>
          </a:p>
        </p:txBody>
      </p:sp>
    </p:spTree>
    <p:extLst>
      <p:ext uri="{BB962C8B-B14F-4D97-AF65-F5344CB8AC3E}">
        <p14:creationId xmlns:p14="http://schemas.microsoft.com/office/powerpoint/2010/main" val="1964882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31</a:t>
            </a:fld>
            <a:endParaRPr lang="en-US"/>
          </a:p>
        </p:txBody>
      </p:sp>
    </p:spTree>
    <p:extLst>
      <p:ext uri="{BB962C8B-B14F-4D97-AF65-F5344CB8AC3E}">
        <p14:creationId xmlns:p14="http://schemas.microsoft.com/office/powerpoint/2010/main" val="33427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32</a:t>
            </a:fld>
            <a:endParaRPr lang="en-US"/>
          </a:p>
        </p:txBody>
      </p:sp>
    </p:spTree>
    <p:extLst>
      <p:ext uri="{BB962C8B-B14F-4D97-AF65-F5344CB8AC3E}">
        <p14:creationId xmlns:p14="http://schemas.microsoft.com/office/powerpoint/2010/main" val="4081677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33</a:t>
            </a:fld>
            <a:endParaRPr lang="en-US"/>
          </a:p>
        </p:txBody>
      </p:sp>
    </p:spTree>
    <p:extLst>
      <p:ext uri="{BB962C8B-B14F-4D97-AF65-F5344CB8AC3E}">
        <p14:creationId xmlns:p14="http://schemas.microsoft.com/office/powerpoint/2010/main" val="1829373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34</a:t>
            </a:fld>
            <a:endParaRPr lang="en-US"/>
          </a:p>
        </p:txBody>
      </p:sp>
    </p:spTree>
    <p:extLst>
      <p:ext uri="{BB962C8B-B14F-4D97-AF65-F5344CB8AC3E}">
        <p14:creationId xmlns:p14="http://schemas.microsoft.com/office/powerpoint/2010/main" val="121583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35</a:t>
            </a:fld>
            <a:endParaRPr lang="en-US"/>
          </a:p>
        </p:txBody>
      </p:sp>
    </p:spTree>
    <p:extLst>
      <p:ext uri="{BB962C8B-B14F-4D97-AF65-F5344CB8AC3E}">
        <p14:creationId xmlns:p14="http://schemas.microsoft.com/office/powerpoint/2010/main" val="46756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5</a:t>
            </a:fld>
            <a:endParaRPr lang="en-US"/>
          </a:p>
        </p:txBody>
      </p:sp>
    </p:spTree>
    <p:extLst>
      <p:ext uri="{BB962C8B-B14F-4D97-AF65-F5344CB8AC3E}">
        <p14:creationId xmlns:p14="http://schemas.microsoft.com/office/powerpoint/2010/main" val="139483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6</a:t>
            </a:fld>
            <a:endParaRPr lang="en-US"/>
          </a:p>
        </p:txBody>
      </p:sp>
    </p:spTree>
    <p:extLst>
      <p:ext uri="{BB962C8B-B14F-4D97-AF65-F5344CB8AC3E}">
        <p14:creationId xmlns:p14="http://schemas.microsoft.com/office/powerpoint/2010/main" val="227498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7</a:t>
            </a:fld>
            <a:endParaRPr lang="en-US"/>
          </a:p>
        </p:txBody>
      </p:sp>
    </p:spTree>
    <p:extLst>
      <p:ext uri="{BB962C8B-B14F-4D97-AF65-F5344CB8AC3E}">
        <p14:creationId xmlns:p14="http://schemas.microsoft.com/office/powerpoint/2010/main" val="24042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8</a:t>
            </a:fld>
            <a:endParaRPr lang="en-US"/>
          </a:p>
        </p:txBody>
      </p:sp>
    </p:spTree>
    <p:extLst>
      <p:ext uri="{BB962C8B-B14F-4D97-AF65-F5344CB8AC3E}">
        <p14:creationId xmlns:p14="http://schemas.microsoft.com/office/powerpoint/2010/main" val="227799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DBC25-74FB-4D30-8678-B8EF01302B95}" type="slidenum">
              <a:rPr lang="en-US" smtClean="0"/>
              <a:t>9</a:t>
            </a:fld>
            <a:endParaRPr lang="en-US" dirty="0"/>
          </a:p>
        </p:txBody>
      </p:sp>
    </p:spTree>
    <p:extLst>
      <p:ext uri="{BB962C8B-B14F-4D97-AF65-F5344CB8AC3E}">
        <p14:creationId xmlns:p14="http://schemas.microsoft.com/office/powerpoint/2010/main" val="308865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4566B-DD89-4947-8F18-46DAFD05923A}" type="slidenum">
              <a:rPr lang="en-US" smtClean="0"/>
              <a:t>10</a:t>
            </a:fld>
            <a:endParaRPr lang="en-US"/>
          </a:p>
        </p:txBody>
      </p:sp>
    </p:spTree>
    <p:extLst>
      <p:ext uri="{BB962C8B-B14F-4D97-AF65-F5344CB8AC3E}">
        <p14:creationId xmlns:p14="http://schemas.microsoft.com/office/powerpoint/2010/main" val="2847958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D5269-D0CE-7859-6185-067E7B42254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586836" y="1415097"/>
            <a:ext cx="4135582" cy="1122994"/>
          </a:xfrm>
        </p:spPr>
        <p:txBody>
          <a:bodyPr anchor="t" anchorCtr="0">
            <a:normAutofit/>
          </a:bodyPr>
          <a:lstStyle>
            <a:lvl1pPr algn="l">
              <a:lnSpc>
                <a:spcPct val="100000"/>
              </a:lnSpc>
              <a:defRPr sz="2100" u="none" cap="all" spc="0" baseline="0">
                <a:solidFill>
                  <a:srgbClr val="000000"/>
                </a:solidFill>
                <a:uFill>
                  <a:solidFill>
                    <a:schemeClr val="tx2"/>
                  </a:solidFill>
                </a:uFill>
              </a:defRPr>
            </a:lvl1pPr>
          </a:lstStyle>
          <a:p>
            <a:r>
              <a:rPr lang="en-US" spc="-40" dirty="0"/>
              <a:t>PRESENTATION TITLE IS ARIAL BOLD 21PT, ALL CAPS</a:t>
            </a:r>
            <a:endParaRPr lang="en-US" dirty="0"/>
          </a:p>
        </p:txBody>
      </p:sp>
      <p:sp>
        <p:nvSpPr>
          <p:cNvPr id="3" name="Subtitle 2"/>
          <p:cNvSpPr>
            <a:spLocks noGrp="1"/>
          </p:cNvSpPr>
          <p:nvPr>
            <p:ph type="subTitle" idx="1" hasCustomPrompt="1"/>
          </p:nvPr>
        </p:nvSpPr>
        <p:spPr>
          <a:xfrm>
            <a:off x="4586836" y="2540837"/>
            <a:ext cx="4135580" cy="548639"/>
          </a:xfrm>
        </p:spPr>
        <p:txBody>
          <a:bodyPr>
            <a:normAutofit/>
          </a:bodyPr>
          <a:lstStyle>
            <a:lvl1pPr marL="0" indent="0" algn="l">
              <a:spcBef>
                <a:spcPts val="0"/>
              </a:spcBef>
              <a:buNone/>
              <a:defRPr sz="1400">
                <a:solidFill>
                  <a:srgbClr val="000000"/>
                </a:solidFill>
              </a:defRPr>
            </a:lvl1pPr>
            <a:lvl2pPr marL="0" indent="0" algn="l">
              <a:spcBef>
                <a:spcPts val="0"/>
              </a:spcBef>
              <a:buNone/>
              <a:defRPr sz="1600"/>
            </a:lvl2pPr>
            <a:lvl3pPr marL="0" indent="0" algn="l">
              <a:spcBef>
                <a:spcPts val="0"/>
              </a:spcBef>
              <a:buNone/>
              <a:defRPr sz="1600"/>
            </a:lvl3pPr>
            <a:lvl4pPr marL="0" indent="0" algn="l">
              <a:spcBef>
                <a:spcPts val="0"/>
              </a:spcBef>
              <a:buNone/>
              <a:defRPr sz="1600"/>
            </a:lvl4pPr>
            <a:lvl5pPr marL="0" indent="0" algn="l">
              <a:spcBef>
                <a:spcPts val="0"/>
              </a:spcBef>
              <a:buNone/>
              <a:defRPr sz="1600"/>
            </a:lvl5pPr>
            <a:lvl6pPr marL="0" indent="0" algn="l">
              <a:spcBef>
                <a:spcPts val="0"/>
              </a:spcBef>
              <a:buNone/>
              <a:defRPr sz="1600"/>
            </a:lvl6pPr>
            <a:lvl7pPr marL="0" indent="0" algn="l">
              <a:spcBef>
                <a:spcPts val="0"/>
              </a:spcBef>
              <a:buNone/>
              <a:defRPr sz="1600"/>
            </a:lvl7pPr>
            <a:lvl8pPr marL="0" indent="0" algn="l">
              <a:spcBef>
                <a:spcPts val="0"/>
              </a:spcBef>
              <a:buNone/>
              <a:defRPr sz="1600"/>
            </a:lvl8pPr>
            <a:lvl9pPr marL="0" indent="0" algn="l">
              <a:spcBef>
                <a:spcPts val="0"/>
              </a:spcBef>
              <a:buNone/>
              <a:defRPr sz="1600"/>
            </a:lvl9pPr>
          </a:lstStyle>
          <a:p>
            <a:r>
              <a:rPr lang="en-US" dirty="0"/>
              <a:t>Optional presentation subtitle is Arial Regular 14pt,</a:t>
            </a:r>
            <a:br>
              <a:rPr lang="en-US" dirty="0"/>
            </a:br>
            <a:r>
              <a:rPr lang="en-US" dirty="0"/>
              <a:t>sentence case, two lines max</a:t>
            </a:r>
          </a:p>
        </p:txBody>
      </p:sp>
      <p:pic>
        <p:nvPicPr>
          <p:cNvPr id="10" name="Picture 9" descr="A picture containing text, sign&#10;&#10;Description automatically generated">
            <a:extLst>
              <a:ext uri="{FF2B5EF4-FFF2-40B4-BE49-F238E27FC236}">
                <a16:creationId xmlns:a16="http://schemas.microsoft.com/office/drawing/2014/main" id="{8C6A6CDF-6EA9-491B-B93B-DD86B128E1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86836" y="436425"/>
            <a:ext cx="2140840" cy="609815"/>
          </a:xfrm>
          <a:prstGeom prst="rect">
            <a:avLst/>
          </a:prstGeom>
        </p:spPr>
      </p:pic>
      <p:cxnSp>
        <p:nvCxnSpPr>
          <p:cNvPr id="13" name="Line">
            <a:extLst>
              <a:ext uri="{FF2B5EF4-FFF2-40B4-BE49-F238E27FC236}">
                <a16:creationId xmlns:a16="http://schemas.microsoft.com/office/drawing/2014/main" id="{17C8279F-8D2D-4197-8CFD-BF2419A7C832}"/>
              </a:ext>
            </a:extLst>
          </p:cNvPr>
          <p:cNvCxnSpPr>
            <a:cxnSpLocks/>
          </p:cNvCxnSpPr>
          <p:nvPr userDrawn="1"/>
        </p:nvCxnSpPr>
        <p:spPr>
          <a:xfrm>
            <a:off x="4572000" y="6319688"/>
            <a:ext cx="4135582" cy="0"/>
          </a:xfrm>
          <a:prstGeom prst="line">
            <a:avLst/>
          </a:prstGeom>
          <a:ln w="3175" cap="sq">
            <a:solidFill>
              <a:schemeClr val="bg1">
                <a:lumMod val="95000"/>
              </a:schemeClr>
            </a:solidFill>
          </a:ln>
        </p:spPr>
        <p:style>
          <a:lnRef idx="1">
            <a:schemeClr val="accent1"/>
          </a:lnRef>
          <a:fillRef idx="0">
            <a:schemeClr val="accent1"/>
          </a:fillRef>
          <a:effectRef idx="0">
            <a:srgbClr val="000000"/>
          </a:effectRef>
          <a:fontRef idx="minor">
            <a:schemeClr val="lt1"/>
          </a:fontRef>
        </p:style>
      </p:cxnSp>
      <p:sp>
        <p:nvSpPr>
          <p:cNvPr id="14" name="Text Placeholder 4">
            <a:extLst>
              <a:ext uri="{FF2B5EF4-FFF2-40B4-BE49-F238E27FC236}">
                <a16:creationId xmlns:a16="http://schemas.microsoft.com/office/drawing/2014/main" id="{C585B943-DFE9-4F39-8852-ACFEACBE4A60}"/>
              </a:ext>
            </a:extLst>
          </p:cNvPr>
          <p:cNvSpPr>
            <a:spLocks noGrp="1"/>
          </p:cNvSpPr>
          <p:nvPr>
            <p:ph type="body" sz="quarter" idx="12" hasCustomPrompt="1"/>
          </p:nvPr>
        </p:nvSpPr>
        <p:spPr>
          <a:xfrm>
            <a:off x="4586836" y="6360019"/>
            <a:ext cx="4135581" cy="123111"/>
          </a:xfrm>
        </p:spPr>
        <p:txBody>
          <a:bodyPr anchor="ctr">
            <a:spAutoFit/>
          </a:bodyPr>
          <a:lstStyle>
            <a:lvl1pPr marL="0" indent="0">
              <a:spcBef>
                <a:spcPts val="300"/>
              </a:spcBef>
              <a:buFontTx/>
              <a:buNone/>
              <a:defRPr sz="800" b="0">
                <a:solidFill>
                  <a:schemeClr val="bg1">
                    <a:lumMod val="95000"/>
                  </a:schemeClr>
                </a:solidFill>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algn="l">
              <a:lnSpc>
                <a:spcPct val="100000"/>
              </a:lnSpc>
              <a:spcBef>
                <a:spcPts val="600"/>
              </a:spcBef>
              <a:buSzPct val="100000"/>
            </a:pPr>
            <a:r>
              <a:rPr lang="en-US" sz="800" dirty="0"/>
              <a:t>Use of U.S. DoD</a:t>
            </a:r>
            <a:r>
              <a:rPr lang="en-US" sz="800" baseline="0" dirty="0"/>
              <a:t> visual information does not imply or constitute DoD endorsement.</a:t>
            </a:r>
            <a:endParaRPr lang="en-US" sz="800" dirty="0"/>
          </a:p>
        </p:txBody>
      </p:sp>
      <p:sp>
        <p:nvSpPr>
          <p:cNvPr id="16" name="Text Placeholder 3">
            <a:extLst>
              <a:ext uri="{FF2B5EF4-FFF2-40B4-BE49-F238E27FC236}">
                <a16:creationId xmlns:a16="http://schemas.microsoft.com/office/drawing/2014/main" id="{6BEBF047-D79F-4076-848F-C01577B5C71A}"/>
              </a:ext>
            </a:extLst>
          </p:cNvPr>
          <p:cNvSpPr>
            <a:spLocks noGrp="1"/>
          </p:cNvSpPr>
          <p:nvPr>
            <p:ph type="body" sz="quarter" idx="10" hasCustomPrompt="1"/>
          </p:nvPr>
        </p:nvSpPr>
        <p:spPr>
          <a:xfrm>
            <a:off x="4586836" y="4187552"/>
            <a:ext cx="1600201" cy="204139"/>
          </a:xfrm>
        </p:spPr>
        <p:txBody>
          <a:bodyPr anchor="ctr">
            <a:normAutofit/>
          </a:bodyPr>
          <a:lstStyle>
            <a:lvl1pPr marL="0" indent="0">
              <a:spcBef>
                <a:spcPts val="0"/>
              </a:spcBef>
              <a:buFontTx/>
              <a:buNone/>
              <a:defRPr sz="1200" b="0">
                <a:solidFill>
                  <a:srgbClr val="000000"/>
                </a:solidFill>
              </a:defRPr>
            </a:lvl1pPr>
            <a:lvl2pPr marL="0" indent="0">
              <a:spcBef>
                <a:spcPts val="0"/>
              </a:spcBef>
              <a:buFontTx/>
              <a:buNone/>
              <a:defRPr sz="1200" b="1"/>
            </a:lvl2pPr>
            <a:lvl3pPr marL="0" indent="0">
              <a:spcBef>
                <a:spcPts val="0"/>
              </a:spcBef>
              <a:buFontTx/>
              <a:buNone/>
              <a:defRPr sz="1200" b="1"/>
            </a:lvl3pPr>
            <a:lvl4pPr marL="0" indent="0">
              <a:spcBef>
                <a:spcPts val="0"/>
              </a:spcBef>
              <a:buFontTx/>
              <a:buNone/>
              <a:defRPr sz="1200" b="1"/>
            </a:lvl4pPr>
            <a:lvl5pPr marL="0" indent="0">
              <a:spcBef>
                <a:spcPts val="0"/>
              </a:spcBef>
              <a:buFontTx/>
              <a:buNone/>
              <a:defRPr sz="1200" b="1"/>
            </a:lvl5pPr>
            <a:lvl6pPr marL="0" indent="0">
              <a:spcBef>
                <a:spcPts val="0"/>
              </a:spcBef>
              <a:buFontTx/>
              <a:buNone/>
              <a:defRPr sz="1200" b="1"/>
            </a:lvl6pPr>
            <a:lvl7pPr marL="0" indent="0">
              <a:spcBef>
                <a:spcPts val="0"/>
              </a:spcBef>
              <a:buFontTx/>
              <a:buNone/>
              <a:defRPr sz="1200" b="1"/>
            </a:lvl7pPr>
            <a:lvl8pPr marL="0" indent="0">
              <a:spcBef>
                <a:spcPts val="0"/>
              </a:spcBef>
              <a:buFontTx/>
              <a:buNone/>
              <a:defRPr sz="1200" b="1"/>
            </a:lvl8pPr>
            <a:lvl9pPr marL="0" indent="0">
              <a:spcBef>
                <a:spcPts val="0"/>
              </a:spcBef>
              <a:buFontTx/>
              <a:buNone/>
              <a:defRPr sz="1200" b="1"/>
            </a:lvl9pPr>
          </a:lstStyle>
          <a:p>
            <a:pPr lvl="0"/>
            <a:r>
              <a:rPr lang="en-US" dirty="0"/>
              <a:t>[Month 00, 0000]</a:t>
            </a:r>
          </a:p>
        </p:txBody>
      </p:sp>
      <p:sp>
        <p:nvSpPr>
          <p:cNvPr id="17" name="Text Placeholder 4">
            <a:extLst>
              <a:ext uri="{FF2B5EF4-FFF2-40B4-BE49-F238E27FC236}">
                <a16:creationId xmlns:a16="http://schemas.microsoft.com/office/drawing/2014/main" id="{EFAF508B-5463-47BE-BA57-35F9513D49DF}"/>
              </a:ext>
            </a:extLst>
          </p:cNvPr>
          <p:cNvSpPr>
            <a:spLocks noGrp="1"/>
          </p:cNvSpPr>
          <p:nvPr>
            <p:ph type="body" sz="quarter" idx="11" hasCustomPrompt="1"/>
          </p:nvPr>
        </p:nvSpPr>
        <p:spPr>
          <a:xfrm>
            <a:off x="4586836" y="3610150"/>
            <a:ext cx="4135581" cy="407804"/>
          </a:xfrm>
        </p:spPr>
        <p:txBody>
          <a:bodyPr anchor="ctr">
            <a:spAutoFit/>
          </a:bodyPr>
          <a:lstStyle>
            <a:lvl1pPr marL="0" indent="0">
              <a:spcBef>
                <a:spcPts val="300"/>
              </a:spcBef>
              <a:buFontTx/>
              <a:buNone/>
              <a:defRPr sz="1200" b="1">
                <a:solidFill>
                  <a:srgbClr val="000000"/>
                </a:solidFill>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r>
              <a:rPr lang="en-US" b="1" cap="all" dirty="0"/>
              <a:t>PRESENTER NAME [BOLD, ALL CAPS]</a:t>
            </a:r>
            <a:r>
              <a:rPr lang="en-US" dirty="0"/>
              <a:t> | Presenter Title</a:t>
            </a:r>
          </a:p>
          <a:p>
            <a:r>
              <a:rPr lang="en-US" b="1" cap="all" dirty="0"/>
              <a:t>PRESENTER NAME [BOLD, ALL CAPS]</a:t>
            </a:r>
            <a:r>
              <a:rPr lang="en-US" dirty="0"/>
              <a:t> | Presenter Title</a:t>
            </a:r>
          </a:p>
        </p:txBody>
      </p:sp>
    </p:spTree>
    <p:extLst>
      <p:ext uri="{BB962C8B-B14F-4D97-AF65-F5344CB8AC3E}">
        <p14:creationId xmlns:p14="http://schemas.microsoft.com/office/powerpoint/2010/main" val="34540813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guide id="3" pos="5472" userDrawn="1">
          <p15:clr>
            <a:srgbClr val="FBAE40"/>
          </p15:clr>
        </p15:guide>
        <p15:guide id="4" orient="horz" pos="3744" userDrawn="1">
          <p15:clr>
            <a:srgbClr val="FBAE40"/>
          </p15:clr>
        </p15:guide>
        <p15:guide id="6" orient="horz" pos="4118" userDrawn="1">
          <p15:clr>
            <a:srgbClr val="FBAE40"/>
          </p15:clr>
        </p15:guide>
        <p15:guide id="8" pos="1440" userDrawn="1">
          <p15:clr>
            <a:srgbClr val="FBAE40"/>
          </p15:clr>
        </p15:guide>
        <p15:guide id="9" pos="2880" userDrawn="1">
          <p15:clr>
            <a:srgbClr val="FBAE40"/>
          </p15:clr>
        </p15:guide>
        <p15:guide id="10" pos="43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BD9F-E126-4A6F-ADD7-89B9A71894A3}"/>
              </a:ext>
            </a:extLst>
          </p:cNvPr>
          <p:cNvSpPr>
            <a:spLocks noGrp="1"/>
          </p:cNvSpPr>
          <p:nvPr>
            <p:ph type="title" hasCustomPrompt="1"/>
          </p:nvPr>
        </p:nvSpPr>
        <p:spPr/>
        <p:txBody>
          <a:bodyPr/>
          <a:lstStyle>
            <a:lvl1pPr>
              <a:defRPr/>
            </a:lvl1pPr>
          </a:lstStyle>
          <a:p>
            <a:r>
              <a:rPr lang="en-US" dirty="0"/>
              <a:t>[Slide title]</a:t>
            </a:r>
          </a:p>
        </p:txBody>
      </p:sp>
      <p:pic>
        <p:nvPicPr>
          <p:cNvPr id="20" name="Nexus">
            <a:extLst>
              <a:ext uri="{FF2B5EF4-FFF2-40B4-BE49-F238E27FC236}">
                <a16:creationId xmlns:a16="http://schemas.microsoft.com/office/drawing/2014/main" id="{E2A6AB09-B698-45DF-9778-EF40687622C0}"/>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4" name="Content Placeholder 2"/>
          <p:cNvSpPr>
            <a:spLocks noGrp="1"/>
          </p:cNvSpPr>
          <p:nvPr userDrawn="1">
            <p:ph sz="half" idx="2"/>
          </p:nvPr>
        </p:nvSpPr>
        <p:spPr>
          <a:xfrm>
            <a:off x="320675" y="1235073"/>
            <a:ext cx="4114800" cy="2313432"/>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userDrawn="1">
            <p:ph type="body" idx="1" hasCustomPrompt="1"/>
          </p:nvPr>
        </p:nvSpPr>
        <p:spPr>
          <a:xfrm>
            <a:off x="320675" y="1235074"/>
            <a:ext cx="4114800" cy="369332"/>
          </a:xfrm>
          <a:solidFill>
            <a:srgbClr val="172430"/>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6" name="Content Placeholder 4"/>
          <p:cNvSpPr>
            <a:spLocks noGrp="1"/>
          </p:cNvSpPr>
          <p:nvPr userDrawn="1">
            <p:ph sz="quarter" idx="4"/>
          </p:nvPr>
        </p:nvSpPr>
        <p:spPr>
          <a:xfrm>
            <a:off x="4708525" y="1235073"/>
            <a:ext cx="4114800" cy="2313432"/>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userDrawn="1">
            <p:ph type="body" sz="quarter" idx="3" hasCustomPrompt="1"/>
          </p:nvPr>
        </p:nvSpPr>
        <p:spPr>
          <a:xfrm>
            <a:off x="4708525" y="1235074"/>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2" name="Content Placeholder 6">
            <a:extLst>
              <a:ext uri="{FF2B5EF4-FFF2-40B4-BE49-F238E27FC236}">
                <a16:creationId xmlns:a16="http://schemas.microsoft.com/office/drawing/2014/main" id="{9E1FF32A-E49E-3146-9819-F9875DCE8689}"/>
              </a:ext>
            </a:extLst>
          </p:cNvPr>
          <p:cNvSpPr>
            <a:spLocks noGrp="1"/>
          </p:cNvSpPr>
          <p:nvPr userDrawn="1">
            <p:ph sz="quarter" idx="12"/>
          </p:nvPr>
        </p:nvSpPr>
        <p:spPr>
          <a:xfrm>
            <a:off x="320675" y="3812731"/>
            <a:ext cx="4114800" cy="2313432"/>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31ABB531-5D84-0744-85A0-A23FEB229CBB}"/>
              </a:ext>
            </a:extLst>
          </p:cNvPr>
          <p:cNvSpPr>
            <a:spLocks noGrp="1"/>
          </p:cNvSpPr>
          <p:nvPr userDrawn="1">
            <p:ph type="body" sz="quarter" idx="13" hasCustomPrompt="1"/>
          </p:nvPr>
        </p:nvSpPr>
        <p:spPr>
          <a:xfrm>
            <a:off x="320675" y="3812731"/>
            <a:ext cx="4114800" cy="369332"/>
          </a:xfrm>
          <a:solidFill>
            <a:schemeClr val="accent1"/>
          </a:solidFill>
        </p:spPr>
        <p:txBody>
          <a:bodyPr wrap="square"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6" name="Content Placeholder 8">
            <a:extLst>
              <a:ext uri="{FF2B5EF4-FFF2-40B4-BE49-F238E27FC236}">
                <a16:creationId xmlns:a16="http://schemas.microsoft.com/office/drawing/2014/main" id="{EDCF1356-9E0E-D545-930B-84BF5FC2CB87}"/>
              </a:ext>
            </a:extLst>
          </p:cNvPr>
          <p:cNvSpPr>
            <a:spLocks noGrp="1"/>
          </p:cNvSpPr>
          <p:nvPr userDrawn="1">
            <p:ph sz="quarter" idx="14"/>
          </p:nvPr>
        </p:nvSpPr>
        <p:spPr>
          <a:xfrm>
            <a:off x="4709160" y="3812731"/>
            <a:ext cx="4114800" cy="2313432"/>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a:extLst>
              <a:ext uri="{FF2B5EF4-FFF2-40B4-BE49-F238E27FC236}">
                <a16:creationId xmlns:a16="http://schemas.microsoft.com/office/drawing/2014/main" id="{F1353700-7CC2-AB4A-9829-6013F9611EDB}"/>
              </a:ext>
            </a:extLst>
          </p:cNvPr>
          <p:cNvSpPr>
            <a:spLocks noGrp="1"/>
          </p:cNvSpPr>
          <p:nvPr userDrawn="1">
            <p:ph type="body" sz="quarter" idx="15" hasCustomPrompt="1"/>
          </p:nvPr>
        </p:nvSpPr>
        <p:spPr>
          <a:xfrm>
            <a:off x="4709160" y="3812731"/>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8" name="Footnotes">
            <a:extLst>
              <a:ext uri="{FF2B5EF4-FFF2-40B4-BE49-F238E27FC236}">
                <a16:creationId xmlns:a16="http://schemas.microsoft.com/office/drawing/2014/main" id="{4D401919-F5C1-AC41-B76A-F53EA477E452}"/>
              </a:ext>
            </a:extLst>
          </p:cNvPr>
          <p:cNvSpPr>
            <a:spLocks noGrp="1"/>
          </p:cNvSpPr>
          <p:nvPr userDrawn="1">
            <p:ph type="body" sz="quarter" idx="16"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22" name="Freeform: Shape 21">
            <a:extLst>
              <a:ext uri="{FF2B5EF4-FFF2-40B4-BE49-F238E27FC236}">
                <a16:creationId xmlns:a16="http://schemas.microsoft.com/office/drawing/2014/main" id="{3860C128-5250-405E-A51A-6F0D00018F20}"/>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9770268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794">
          <p15:clr>
            <a:srgbClr val="FBAE40"/>
          </p15:clr>
        </p15:guide>
        <p15:guide id="2" pos="2966">
          <p15:clr>
            <a:srgbClr val="FBAE40"/>
          </p15:clr>
        </p15:guide>
        <p15:guide id="3" orient="horz" pos="778">
          <p15:clr>
            <a:srgbClr val="FBAE40"/>
          </p15:clr>
        </p15:guide>
        <p15:guide id="6" orient="horz" pos="3859" userDrawn="1">
          <p15:clr>
            <a:srgbClr val="FBAE40"/>
          </p15:clr>
        </p15:guide>
        <p15:guide id="7" pos="202">
          <p15:clr>
            <a:srgbClr val="FBAE40"/>
          </p15:clr>
        </p15:guide>
        <p15:guide id="8" pos="5558">
          <p15:clr>
            <a:srgbClr val="FBAE40"/>
          </p15:clr>
        </p15:guide>
        <p15:guide id="9" orient="horz" pos="202">
          <p15:clr>
            <a:srgbClr val="FBAE40"/>
          </p15:clr>
        </p15:guide>
        <p15:guide id="10" orient="horz" pos="411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BD9F-E126-4A6F-ADD7-89B9A71894A3}"/>
              </a:ext>
            </a:extLst>
          </p:cNvPr>
          <p:cNvSpPr>
            <a:spLocks noGrp="1"/>
          </p:cNvSpPr>
          <p:nvPr>
            <p:ph type="title" hasCustomPrompt="1"/>
          </p:nvPr>
        </p:nvSpPr>
        <p:spPr/>
        <p:txBody>
          <a:bodyPr/>
          <a:lstStyle>
            <a:lvl1pPr>
              <a:defRPr/>
            </a:lvl1pPr>
          </a:lstStyle>
          <a:p>
            <a:r>
              <a:rPr lang="en-US" dirty="0"/>
              <a:t>[Slide title]</a:t>
            </a:r>
          </a:p>
        </p:txBody>
      </p:sp>
      <p:pic>
        <p:nvPicPr>
          <p:cNvPr id="21" name="Nexus">
            <a:extLst>
              <a:ext uri="{FF2B5EF4-FFF2-40B4-BE49-F238E27FC236}">
                <a16:creationId xmlns:a16="http://schemas.microsoft.com/office/drawing/2014/main" id="{B2F8FA41-92B7-42AC-A025-18FF6A85AD7F}"/>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20" name="Text Placeholder 2">
            <a:extLst>
              <a:ext uri="{FF2B5EF4-FFF2-40B4-BE49-F238E27FC236}">
                <a16:creationId xmlns:a16="http://schemas.microsoft.com/office/drawing/2014/main" id="{AD739A8D-8980-8C48-8D0D-7056E2553504}"/>
              </a:ext>
            </a:extLst>
          </p:cNvPr>
          <p:cNvSpPr>
            <a:spLocks noGrp="1"/>
          </p:cNvSpPr>
          <p:nvPr userDrawn="1">
            <p:ph type="body" sz="quarter" idx="16"/>
          </p:nvPr>
        </p:nvSpPr>
        <p:spPr>
          <a:xfrm>
            <a:off x="320675" y="1235076"/>
            <a:ext cx="8502650" cy="639444"/>
          </a:xfrm>
        </p:spPr>
        <p:txBody>
          <a:bodyPr/>
          <a:lstStyle/>
          <a:p>
            <a:pPr lvl="0"/>
            <a:r>
              <a:rPr lang="en-US"/>
              <a:t>Click to edit Master text styles</a:t>
            </a:r>
          </a:p>
        </p:txBody>
      </p:sp>
      <p:sp>
        <p:nvSpPr>
          <p:cNvPr id="4" name="Content Placeholder 2"/>
          <p:cNvSpPr>
            <a:spLocks noGrp="1"/>
          </p:cNvSpPr>
          <p:nvPr userDrawn="1">
            <p:ph sz="half" idx="2"/>
          </p:nvPr>
        </p:nvSpPr>
        <p:spPr>
          <a:xfrm>
            <a:off x="320675" y="1920240"/>
            <a:ext cx="4114800" cy="1965960"/>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userDrawn="1">
            <p:ph type="body" idx="1" hasCustomPrompt="1"/>
          </p:nvPr>
        </p:nvSpPr>
        <p:spPr>
          <a:xfrm>
            <a:off x="320675" y="1920240"/>
            <a:ext cx="4114800" cy="369332"/>
          </a:xfrm>
          <a:solidFill>
            <a:srgbClr val="172430"/>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6" name="Content Placeholder 4"/>
          <p:cNvSpPr>
            <a:spLocks noGrp="1"/>
          </p:cNvSpPr>
          <p:nvPr userDrawn="1">
            <p:ph sz="quarter" idx="4"/>
          </p:nvPr>
        </p:nvSpPr>
        <p:spPr>
          <a:xfrm>
            <a:off x="4708525" y="1920240"/>
            <a:ext cx="4114800" cy="1965960"/>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userDrawn="1">
            <p:ph type="body" sz="quarter" idx="3" hasCustomPrompt="1"/>
          </p:nvPr>
        </p:nvSpPr>
        <p:spPr>
          <a:xfrm>
            <a:off x="4708525" y="1920240"/>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2" name="Content Placeholder 6">
            <a:extLst>
              <a:ext uri="{FF2B5EF4-FFF2-40B4-BE49-F238E27FC236}">
                <a16:creationId xmlns:a16="http://schemas.microsoft.com/office/drawing/2014/main" id="{9E1FF32A-E49E-3146-9819-F9875DCE8689}"/>
              </a:ext>
            </a:extLst>
          </p:cNvPr>
          <p:cNvSpPr>
            <a:spLocks noGrp="1"/>
          </p:cNvSpPr>
          <p:nvPr userDrawn="1">
            <p:ph sz="quarter" idx="12"/>
          </p:nvPr>
        </p:nvSpPr>
        <p:spPr>
          <a:xfrm>
            <a:off x="320675" y="4160203"/>
            <a:ext cx="4114800" cy="1965960"/>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31ABB531-5D84-0744-85A0-A23FEB229CBB}"/>
              </a:ext>
            </a:extLst>
          </p:cNvPr>
          <p:cNvSpPr>
            <a:spLocks noGrp="1"/>
          </p:cNvSpPr>
          <p:nvPr userDrawn="1">
            <p:ph type="body" sz="quarter" idx="13" hasCustomPrompt="1"/>
          </p:nvPr>
        </p:nvSpPr>
        <p:spPr>
          <a:xfrm>
            <a:off x="320675" y="4160203"/>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6" name="Content Placeholder 8">
            <a:extLst>
              <a:ext uri="{FF2B5EF4-FFF2-40B4-BE49-F238E27FC236}">
                <a16:creationId xmlns:a16="http://schemas.microsoft.com/office/drawing/2014/main" id="{EDCF1356-9E0E-D545-930B-84BF5FC2CB87}"/>
              </a:ext>
            </a:extLst>
          </p:cNvPr>
          <p:cNvSpPr>
            <a:spLocks noGrp="1"/>
          </p:cNvSpPr>
          <p:nvPr userDrawn="1">
            <p:ph sz="quarter" idx="14"/>
          </p:nvPr>
        </p:nvSpPr>
        <p:spPr>
          <a:xfrm>
            <a:off x="4709160" y="4160203"/>
            <a:ext cx="4114800" cy="1965960"/>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a:extLst>
              <a:ext uri="{FF2B5EF4-FFF2-40B4-BE49-F238E27FC236}">
                <a16:creationId xmlns:a16="http://schemas.microsoft.com/office/drawing/2014/main" id="{F1353700-7CC2-AB4A-9829-6013F9611EDB}"/>
              </a:ext>
            </a:extLst>
          </p:cNvPr>
          <p:cNvSpPr>
            <a:spLocks noGrp="1"/>
          </p:cNvSpPr>
          <p:nvPr userDrawn="1">
            <p:ph type="body" sz="quarter" idx="15" hasCustomPrompt="1"/>
          </p:nvPr>
        </p:nvSpPr>
        <p:spPr>
          <a:xfrm>
            <a:off x="4709160" y="4160203"/>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8" name="Footnotes">
            <a:extLst>
              <a:ext uri="{FF2B5EF4-FFF2-40B4-BE49-F238E27FC236}">
                <a16:creationId xmlns:a16="http://schemas.microsoft.com/office/drawing/2014/main" id="{A6B0B1B4-7B78-3F4F-94A1-7A43C7163635}"/>
              </a:ext>
            </a:extLst>
          </p:cNvPr>
          <p:cNvSpPr>
            <a:spLocks noGrp="1"/>
          </p:cNvSpPr>
          <p:nvPr userDrawn="1">
            <p:ph type="body" sz="quarter" idx="17"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23" name="Freeform: Shape 22">
            <a:extLst>
              <a:ext uri="{FF2B5EF4-FFF2-40B4-BE49-F238E27FC236}">
                <a16:creationId xmlns:a16="http://schemas.microsoft.com/office/drawing/2014/main" id="{87D8A579-5625-4D8B-8630-E7B7CC624751}"/>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1970551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794">
          <p15:clr>
            <a:srgbClr val="FBAE40"/>
          </p15:clr>
        </p15:guide>
        <p15:guide id="2" pos="2966">
          <p15:clr>
            <a:srgbClr val="FBAE40"/>
          </p15:clr>
        </p15:guide>
        <p15:guide id="3" orient="horz" pos="778">
          <p15:clr>
            <a:srgbClr val="FBAE40"/>
          </p15:clr>
        </p15:guide>
        <p15:guide id="6" orient="horz" pos="3859" userDrawn="1">
          <p15:clr>
            <a:srgbClr val="FBAE40"/>
          </p15:clr>
        </p15:guide>
        <p15:guide id="7" pos="202">
          <p15:clr>
            <a:srgbClr val="FBAE40"/>
          </p15:clr>
        </p15:guide>
        <p15:guide id="8" pos="5558">
          <p15:clr>
            <a:srgbClr val="FBAE40"/>
          </p15:clr>
        </p15:guide>
        <p15:guide id="9" orient="horz" pos="202">
          <p15:clr>
            <a:srgbClr val="FBAE40"/>
          </p15:clr>
        </p15:guide>
        <p15:guide id="10" orient="horz" pos="411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Nexus">
            <a:extLst>
              <a:ext uri="{FF2B5EF4-FFF2-40B4-BE49-F238E27FC236}">
                <a16:creationId xmlns:a16="http://schemas.microsoft.com/office/drawing/2014/main" id="{33431637-C0D1-4B47-84B3-62F7E91E67FC}"/>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2" name="Title 1"/>
          <p:cNvSpPr>
            <a:spLocks noGrp="1"/>
          </p:cNvSpPr>
          <p:nvPr>
            <p:ph type="title" hasCustomPrompt="1"/>
          </p:nvPr>
        </p:nvSpPr>
        <p:spPr>
          <a:xfrm>
            <a:off x="320673" y="1235076"/>
            <a:ext cx="5576889" cy="1417320"/>
          </a:xfrm>
        </p:spPr>
        <p:txBody>
          <a:bodyPr anchor="b" anchorCtr="0"/>
          <a:lstStyle>
            <a:lvl1pPr>
              <a:defRPr sz="2800" spc="-20" baseline="0"/>
            </a:lvl1pPr>
          </a:lstStyle>
          <a:p>
            <a:r>
              <a:rPr lang="en-US" dirty="0"/>
              <a:t>[Section header title]</a:t>
            </a:r>
          </a:p>
        </p:txBody>
      </p:sp>
      <p:sp>
        <p:nvSpPr>
          <p:cNvPr id="3" name="Text Placeholder 2"/>
          <p:cNvSpPr>
            <a:spLocks noGrp="1"/>
          </p:cNvSpPr>
          <p:nvPr>
            <p:ph type="body" idx="1" hasCustomPrompt="1"/>
          </p:nvPr>
        </p:nvSpPr>
        <p:spPr>
          <a:xfrm>
            <a:off x="320675" y="2834640"/>
            <a:ext cx="5576888" cy="3291523"/>
          </a:xfrm>
        </p:spPr>
        <p:txBody>
          <a:bodyPr>
            <a:noAutofit/>
          </a:bodyPr>
          <a:lstStyle>
            <a:lvl1pPr marL="0" indent="0">
              <a:spcBef>
                <a:spcPts val="900"/>
              </a:spcBef>
              <a:buNone/>
              <a:defRPr sz="1800">
                <a:solidFill>
                  <a:schemeClr val="tx1"/>
                </a:solidFill>
              </a:defRPr>
            </a:lvl1pPr>
            <a:lvl2pPr marL="173736" indent="-173736">
              <a:spcBef>
                <a:spcPts val="900"/>
              </a:spcBef>
              <a:buFont typeface="Arial" panose="020B0604020202020204" pitchFamily="34" charset="0"/>
              <a:buChar char="•"/>
              <a:defRPr sz="1800">
                <a:solidFill>
                  <a:schemeClr val="tx1"/>
                </a:solidFill>
              </a:defRPr>
            </a:lvl2pPr>
            <a:lvl3pPr marL="347472" indent="-173736">
              <a:spcBef>
                <a:spcPts val="300"/>
              </a:spcBef>
              <a:buFont typeface="Arial" panose="020B0604020202020204" pitchFamily="34" charset="0"/>
              <a:buChar char="–"/>
              <a:defRPr sz="1600">
                <a:solidFill>
                  <a:schemeClr val="tx1"/>
                </a:solidFill>
              </a:defRPr>
            </a:lvl3pPr>
            <a:lvl4pPr marL="512064" indent="-173736">
              <a:spcBef>
                <a:spcPts val="300"/>
              </a:spcBef>
              <a:buFont typeface="Arial" panose="020B0604020202020204" pitchFamily="34" charset="0"/>
              <a:buChar char="–"/>
              <a:defRPr sz="1600">
                <a:solidFill>
                  <a:schemeClr val="tx1"/>
                </a:solidFill>
              </a:defRPr>
            </a:lvl4pPr>
            <a:lvl5pPr marL="685800" indent="-173736">
              <a:spcBef>
                <a:spcPts val="300"/>
              </a:spcBef>
              <a:buFont typeface="Arial" panose="020B0604020202020204" pitchFamily="34" charset="0"/>
              <a:buChar char="–"/>
              <a:defRPr sz="1600">
                <a:solidFill>
                  <a:schemeClr val="tx1"/>
                </a:solidFill>
              </a:defRPr>
            </a:lvl5pPr>
            <a:lvl6pPr marL="859536" indent="-173736">
              <a:spcBef>
                <a:spcPts val="300"/>
              </a:spcBef>
              <a:buFont typeface="Arial" panose="020B0604020202020204" pitchFamily="34" charset="0"/>
              <a:buChar char="–"/>
              <a:defRPr sz="1600">
                <a:solidFill>
                  <a:schemeClr val="tx1"/>
                </a:solidFill>
              </a:defRPr>
            </a:lvl6pPr>
            <a:lvl7pPr marL="1024128" indent="-173736">
              <a:spcBef>
                <a:spcPts val="300"/>
              </a:spcBef>
              <a:buFont typeface="Arial" panose="020B0604020202020204" pitchFamily="34" charset="0"/>
              <a:buChar char="–"/>
              <a:defRPr sz="1600">
                <a:solidFill>
                  <a:schemeClr val="tx1"/>
                </a:solidFill>
              </a:defRPr>
            </a:lvl7pPr>
            <a:lvl8pPr marL="1197864" indent="-173736">
              <a:spcBef>
                <a:spcPts val="300"/>
              </a:spcBef>
              <a:buFont typeface="Arial" panose="020B0604020202020204" pitchFamily="34" charset="0"/>
              <a:buChar char="–"/>
              <a:defRPr sz="1600">
                <a:solidFill>
                  <a:schemeClr val="tx1"/>
                </a:solidFill>
              </a:defRPr>
            </a:lvl8pPr>
            <a:lvl9pPr marL="1371600" indent="-173736">
              <a:spcBef>
                <a:spcPts val="300"/>
              </a:spcBef>
              <a:buFont typeface="Arial" panose="020B0604020202020204" pitchFamily="34" charset="0"/>
              <a:buChar char="–"/>
              <a:defRPr sz="1600">
                <a:solidFill>
                  <a:schemeClr val="tx1"/>
                </a:solidFill>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Footnotes">
            <a:extLst>
              <a:ext uri="{FF2B5EF4-FFF2-40B4-BE49-F238E27FC236}">
                <a16:creationId xmlns:a16="http://schemas.microsoft.com/office/drawing/2014/main" id="{4EC069BD-982E-8945-A8C0-52411391DEAB}"/>
              </a:ext>
            </a:extLst>
          </p:cNvPr>
          <p:cNvSpPr>
            <a:spLocks noGrp="1"/>
          </p:cNvSpPr>
          <p:nvPr>
            <p:ph type="body" sz="quarter" idx="12" hasCustomPrompt="1"/>
          </p:nvPr>
        </p:nvSpPr>
        <p:spPr>
          <a:xfrm>
            <a:off x="320674" y="6217920"/>
            <a:ext cx="557688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Tree>
    <p:extLst>
      <p:ext uri="{BB962C8B-B14F-4D97-AF65-F5344CB8AC3E}">
        <p14:creationId xmlns:p14="http://schemas.microsoft.com/office/powerpoint/2010/main" val="16706144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2" pos="202" userDrawn="1">
          <p15:clr>
            <a:srgbClr val="FBAE40"/>
          </p15:clr>
        </p15:guide>
        <p15:guide id="3" orient="horz" pos="3859" userDrawn="1">
          <p15:clr>
            <a:srgbClr val="FBAE40"/>
          </p15:clr>
        </p15:guide>
        <p15:guide id="4" pos="3715" userDrawn="1">
          <p15:clr>
            <a:srgbClr val="FBAE40"/>
          </p15:clr>
        </p15:guide>
        <p15:guide id="5" orient="horz" pos="7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pic>
        <p:nvPicPr>
          <p:cNvPr id="12" name="Nexus">
            <a:extLst>
              <a:ext uri="{FF2B5EF4-FFF2-40B4-BE49-F238E27FC236}">
                <a16:creationId xmlns:a16="http://schemas.microsoft.com/office/drawing/2014/main" id="{A3770E65-52D4-46F5-A7CB-653372C5EA37}"/>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10" name="Footnotes">
            <a:extLst>
              <a:ext uri="{FF2B5EF4-FFF2-40B4-BE49-F238E27FC236}">
                <a16:creationId xmlns:a16="http://schemas.microsoft.com/office/drawing/2014/main" id="{BABA872A-AD0E-4145-8407-D52542A431BF}"/>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9" name="Freeform: Shape 8">
            <a:extLst>
              <a:ext uri="{FF2B5EF4-FFF2-40B4-BE49-F238E27FC236}">
                <a16:creationId xmlns:a16="http://schemas.microsoft.com/office/drawing/2014/main" id="{6DF014C0-274A-4558-91F9-5947215EAE2C}"/>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7488783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78" userDrawn="1">
          <p15:clr>
            <a:srgbClr val="FBAE40"/>
          </p15:clr>
        </p15:guide>
        <p15:guide id="3" orient="horz" pos="3859" userDrawn="1">
          <p15:clr>
            <a:srgbClr val="FBAE40"/>
          </p15:clr>
        </p15:guide>
        <p15:guide id="4" pos="202" userDrawn="1">
          <p15:clr>
            <a:srgbClr val="FBAE40"/>
          </p15:clr>
        </p15:guide>
        <p15:guide id="5" pos="5558" userDrawn="1">
          <p15:clr>
            <a:srgbClr val="FBAE40"/>
          </p15:clr>
        </p15:guide>
        <p15:guide id="6" orient="horz" pos="202" userDrawn="1">
          <p15:clr>
            <a:srgbClr val="FBAE40"/>
          </p15:clr>
        </p15:guide>
        <p15:guide id="7" orient="horz" pos="411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notes">
            <a:extLst>
              <a:ext uri="{FF2B5EF4-FFF2-40B4-BE49-F238E27FC236}">
                <a16:creationId xmlns:a16="http://schemas.microsoft.com/office/drawing/2014/main" id="{B7090F6C-19A1-D04B-8FB2-ACE685A2D3B9}"/>
              </a:ext>
            </a:extLst>
          </p:cNvPr>
          <p:cNvSpPr>
            <a:spLocks noGrp="1"/>
          </p:cNvSpPr>
          <p:nvPr>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Tree>
    <p:extLst>
      <p:ext uri="{BB962C8B-B14F-4D97-AF65-F5344CB8AC3E}">
        <p14:creationId xmlns:p14="http://schemas.microsoft.com/office/powerpoint/2010/main" val="10313243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78" userDrawn="1">
          <p15:clr>
            <a:srgbClr val="FBAE40"/>
          </p15:clr>
        </p15:guide>
        <p15:guide id="3" orient="horz" pos="3859" userDrawn="1">
          <p15:clr>
            <a:srgbClr val="FBAE40"/>
          </p15:clr>
        </p15:guide>
        <p15:guide id="4" pos="202" userDrawn="1">
          <p15:clr>
            <a:srgbClr val="FBAE40"/>
          </p15:clr>
        </p15:guide>
        <p15:guide id="5" pos="5558" userDrawn="1">
          <p15:clr>
            <a:srgbClr val="FBAE40"/>
          </p15:clr>
        </p15:guide>
        <p15:guide id="6" orient="horz" pos="202" userDrawn="1">
          <p15:clr>
            <a:srgbClr val="FBAE40"/>
          </p15:clr>
        </p15:guide>
        <p15:guide id="7" orient="horz" pos="411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25" y="1060450"/>
            <a:ext cx="8359775" cy="5264150"/>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bwMode="auto">
          <a:xfrm>
            <a:off x="400050" y="274638"/>
            <a:ext cx="72056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Tree>
    <p:extLst>
      <p:ext uri="{BB962C8B-B14F-4D97-AF65-F5344CB8AC3E}">
        <p14:creationId xmlns:p14="http://schemas.microsoft.com/office/powerpoint/2010/main" val="35709703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pPr>
              <a:defRPr/>
            </a:pPr>
            <a:endParaRPr lang="en-US" b="1" dirty="0"/>
          </a:p>
        </p:txBody>
      </p:sp>
    </p:spTree>
    <p:extLst>
      <p:ext uri="{BB962C8B-B14F-4D97-AF65-F5344CB8AC3E}">
        <p14:creationId xmlns:p14="http://schemas.microsoft.com/office/powerpoint/2010/main" val="27933386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ll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endParaRPr lang="en-US" dirty="0"/>
          </a:p>
        </p:txBody>
      </p:sp>
      <p:sp>
        <p:nvSpPr>
          <p:cNvPr id="6" name="Text Placeholder 5"/>
          <p:cNvSpPr>
            <a:spLocks noGrp="1"/>
          </p:cNvSpPr>
          <p:nvPr>
            <p:ph type="body" sz="quarter" idx="11"/>
          </p:nvPr>
        </p:nvSpPr>
        <p:spPr>
          <a:xfrm>
            <a:off x="412751" y="1051658"/>
            <a:ext cx="6111141" cy="5264150"/>
          </a:xfrm>
        </p:spPr>
        <p:txBody>
          <a:bodyPr/>
          <a:lstStyle>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87960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2AE9-2CA0-45CA-9FBA-0FDF11700DEF}"/>
              </a:ext>
            </a:extLst>
          </p:cNvPr>
          <p:cNvSpPr>
            <a:spLocks noGrp="1"/>
          </p:cNvSpPr>
          <p:nvPr>
            <p:ph type="title" hasCustomPrompt="1"/>
          </p:nvPr>
        </p:nvSpPr>
        <p:spPr/>
        <p:txBody>
          <a:bodyPr/>
          <a:lstStyle>
            <a:lvl1pPr>
              <a:defRPr/>
            </a:lvl1pPr>
          </a:lstStyle>
          <a:p>
            <a:r>
              <a:rPr lang="en-US" dirty="0"/>
              <a:t>[Slide title]</a:t>
            </a:r>
          </a:p>
        </p:txBody>
      </p:sp>
      <p:pic>
        <p:nvPicPr>
          <p:cNvPr id="15" name="Nexus">
            <a:extLst>
              <a:ext uri="{FF2B5EF4-FFF2-40B4-BE49-F238E27FC236}">
                <a16:creationId xmlns:a16="http://schemas.microsoft.com/office/drawing/2014/main" id="{52204DDE-1CFF-4147-9C4B-3B789029E6B3}"/>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2"/>
          <p:cNvSpPr>
            <a:spLocks noGrp="1"/>
          </p:cNvSpPr>
          <p:nvPr userDrawn="1">
            <p:ph idx="1"/>
          </p:nvPr>
        </p:nvSpPr>
        <p:spPr>
          <a:xfrm>
            <a:off x="320675" y="1235075"/>
            <a:ext cx="8502650" cy="4891087"/>
          </a:xfrm>
        </p:spPr>
        <p:txBody>
          <a:bodyPr numCol="2">
            <a:normAutofit/>
          </a:bodyPr>
          <a:lstStyle>
            <a:lvl1pPr marL="0" indent="0">
              <a:spcBef>
                <a:spcPts val="1200"/>
              </a:spcBef>
              <a:buFontTx/>
              <a:buNone/>
              <a:tabLst>
                <a:tab pos="4113213" algn="r"/>
              </a:tabLst>
              <a:defRPr sz="1600" b="1"/>
            </a:lvl1pPr>
            <a:lvl2pPr marL="0" indent="0">
              <a:spcBef>
                <a:spcPts val="300"/>
              </a:spcBef>
              <a:buFontTx/>
              <a:buNone/>
              <a:tabLst>
                <a:tab pos="4113213" algn="r"/>
              </a:tabLst>
              <a:defRPr sz="1600"/>
            </a:lvl2pPr>
            <a:lvl3pPr marL="0" indent="0">
              <a:spcBef>
                <a:spcPts val="300"/>
              </a:spcBef>
              <a:buFontTx/>
              <a:buNone/>
              <a:tabLst>
                <a:tab pos="4113213" algn="r"/>
              </a:tabLst>
              <a:defRPr sz="1600"/>
            </a:lvl3pPr>
            <a:lvl4pPr marL="0" indent="0">
              <a:spcBef>
                <a:spcPts val="300"/>
              </a:spcBef>
              <a:buFontTx/>
              <a:buNone/>
              <a:tabLst>
                <a:tab pos="4113213" algn="r"/>
              </a:tabLst>
              <a:defRPr sz="1600"/>
            </a:lvl4pPr>
            <a:lvl5pPr marL="0" indent="0">
              <a:spcBef>
                <a:spcPts val="300"/>
              </a:spcBef>
              <a:buFontTx/>
              <a:buNone/>
              <a:tabLst>
                <a:tab pos="4113213" algn="r"/>
              </a:tabLst>
              <a:defRPr sz="1600"/>
            </a:lvl5pPr>
            <a:lvl6pPr marL="0" indent="0">
              <a:spcBef>
                <a:spcPts val="300"/>
              </a:spcBef>
              <a:buFontTx/>
              <a:buNone/>
              <a:tabLst>
                <a:tab pos="4113213" algn="r"/>
              </a:tabLst>
              <a:defRPr sz="1600"/>
            </a:lvl6pPr>
            <a:lvl7pPr marL="0" indent="0">
              <a:spcBef>
                <a:spcPts val="300"/>
              </a:spcBef>
              <a:buFontTx/>
              <a:buNone/>
              <a:tabLst>
                <a:tab pos="4113213" algn="r"/>
              </a:tabLst>
              <a:defRPr sz="1600"/>
            </a:lvl7pPr>
            <a:lvl8pPr marL="0" indent="0">
              <a:spcBef>
                <a:spcPts val="300"/>
              </a:spcBef>
              <a:buFontTx/>
              <a:buNone/>
              <a:tabLst>
                <a:tab pos="4113213" algn="r"/>
              </a:tabLst>
              <a:defRPr sz="1600"/>
            </a:lvl8pPr>
            <a:lvl9pPr marL="0" indent="0">
              <a:spcBef>
                <a:spcPts val="300"/>
              </a:spcBef>
              <a:buFontTx/>
              <a:buNone/>
              <a:tabLst>
                <a:tab pos="4113213" algn="r"/>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notes">
            <a:extLst>
              <a:ext uri="{FF2B5EF4-FFF2-40B4-BE49-F238E27FC236}">
                <a16:creationId xmlns:a16="http://schemas.microsoft.com/office/drawing/2014/main" id="{1B386CFA-E55D-6041-A2A0-FE3335184911}"/>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24" name="Freeform: Shape 23">
            <a:extLst>
              <a:ext uri="{FF2B5EF4-FFF2-40B4-BE49-F238E27FC236}">
                <a16:creationId xmlns:a16="http://schemas.microsoft.com/office/drawing/2014/main" id="{1EB879EB-E186-4B07-BB09-79749E6E5598}"/>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136845351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78">
          <p15:clr>
            <a:srgbClr val="FBAE40"/>
          </p15:clr>
        </p15:guide>
        <p15:guide id="3" orient="horz" pos="3859" userDrawn="1">
          <p15:clr>
            <a:srgbClr val="FBAE40"/>
          </p15:clr>
        </p15:guide>
        <p15:guide id="4" pos="202">
          <p15:clr>
            <a:srgbClr val="FBAE40"/>
          </p15:clr>
        </p15:guide>
        <p15:guide id="5" pos="5558">
          <p15:clr>
            <a:srgbClr val="FBAE40"/>
          </p15:clr>
        </p15:guide>
        <p15:guide id="6" orient="horz" pos="202">
          <p15:clr>
            <a:srgbClr val="FBAE40"/>
          </p15:clr>
        </p15:guide>
        <p15:guide id="7" orient="horz" pos="41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6E3A975-4E1F-4130-947A-76ECF39D2EF2}"/>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
        <p:nvSpPr>
          <p:cNvPr id="2" name="Title 1">
            <a:extLst>
              <a:ext uri="{FF2B5EF4-FFF2-40B4-BE49-F238E27FC236}">
                <a16:creationId xmlns:a16="http://schemas.microsoft.com/office/drawing/2014/main" id="{50F22AE9-2CA0-45CA-9FBA-0FDF11700DEF}"/>
              </a:ext>
            </a:extLst>
          </p:cNvPr>
          <p:cNvSpPr>
            <a:spLocks noGrp="1"/>
          </p:cNvSpPr>
          <p:nvPr>
            <p:ph type="title" hasCustomPrompt="1"/>
          </p:nvPr>
        </p:nvSpPr>
        <p:spPr/>
        <p:txBody>
          <a:bodyPr/>
          <a:lstStyle>
            <a:lvl1pPr>
              <a:defRPr/>
            </a:lvl1pPr>
          </a:lstStyle>
          <a:p>
            <a:r>
              <a:rPr lang="en-US" dirty="0"/>
              <a:t>[Slide title]</a:t>
            </a:r>
          </a:p>
        </p:txBody>
      </p:sp>
      <p:pic>
        <p:nvPicPr>
          <p:cNvPr id="13" name="Nexus">
            <a:extLst>
              <a:ext uri="{FF2B5EF4-FFF2-40B4-BE49-F238E27FC236}">
                <a16:creationId xmlns:a16="http://schemas.microsoft.com/office/drawing/2014/main" id="{AA031DDC-6E64-42DE-8935-4C481911C771}"/>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2"/>
          <p:cNvSpPr>
            <a:spLocks noGrp="1"/>
          </p:cNvSpPr>
          <p:nvPr userDrawn="1">
            <p:ph idx="1"/>
          </p:nvPr>
        </p:nvSpPr>
        <p:spPr>
          <a:xfrm>
            <a:off x="320675" y="1235075"/>
            <a:ext cx="8502650" cy="4891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notes">
            <a:extLst>
              <a:ext uri="{FF2B5EF4-FFF2-40B4-BE49-F238E27FC236}">
                <a16:creationId xmlns:a16="http://schemas.microsoft.com/office/drawing/2014/main" id="{75F4AE38-44E5-1D42-B35C-FA66F7894BC3}"/>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Tree>
    <p:extLst>
      <p:ext uri="{BB962C8B-B14F-4D97-AF65-F5344CB8AC3E}">
        <p14:creationId xmlns:p14="http://schemas.microsoft.com/office/powerpoint/2010/main" val="354601757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78" userDrawn="1">
          <p15:clr>
            <a:srgbClr val="FBAE40"/>
          </p15:clr>
        </p15:guide>
        <p15:guide id="3" orient="horz" pos="3859" userDrawn="1">
          <p15:clr>
            <a:srgbClr val="FBAE40"/>
          </p15:clr>
        </p15:guide>
        <p15:guide id="4" pos="202" userDrawn="1">
          <p15:clr>
            <a:srgbClr val="FBAE40"/>
          </p15:clr>
        </p15:guide>
        <p15:guide id="5" pos="5558" userDrawn="1">
          <p15:clr>
            <a:srgbClr val="FBAE40"/>
          </p15:clr>
        </p15:guide>
        <p15:guide id="6" orient="horz" pos="202" userDrawn="1">
          <p15:clr>
            <a:srgbClr val="FBAE40"/>
          </p15:clr>
        </p15:guide>
        <p15:guide id="7" orient="horz" pos="41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BE805-8AAF-45CE-BF58-31FF2A7187ED}"/>
              </a:ext>
            </a:extLst>
          </p:cNvPr>
          <p:cNvSpPr>
            <a:spLocks noGrp="1"/>
          </p:cNvSpPr>
          <p:nvPr>
            <p:ph type="title" hasCustomPrompt="1"/>
          </p:nvPr>
        </p:nvSpPr>
        <p:spPr/>
        <p:txBody>
          <a:bodyPr/>
          <a:lstStyle>
            <a:lvl1pPr>
              <a:defRPr/>
            </a:lvl1pPr>
          </a:lstStyle>
          <a:p>
            <a:r>
              <a:rPr lang="en-US" dirty="0"/>
              <a:t>[Slide title]</a:t>
            </a:r>
          </a:p>
        </p:txBody>
      </p:sp>
      <p:pic>
        <p:nvPicPr>
          <p:cNvPr id="14" name="Nexus">
            <a:extLst>
              <a:ext uri="{FF2B5EF4-FFF2-40B4-BE49-F238E27FC236}">
                <a16:creationId xmlns:a16="http://schemas.microsoft.com/office/drawing/2014/main" id="{AA22AA78-F789-4154-96DD-A1BF6D3AF27F}"/>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2"/>
          <p:cNvSpPr>
            <a:spLocks noGrp="1"/>
          </p:cNvSpPr>
          <p:nvPr userDrawn="1">
            <p:ph sz="half" idx="1"/>
          </p:nvPr>
        </p:nvSpPr>
        <p:spPr>
          <a:xfrm>
            <a:off x="320674" y="1234440"/>
            <a:ext cx="4114800" cy="4891723"/>
          </a:xfrm>
        </p:spPr>
        <p:txBody>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4708525" y="1234440"/>
            <a:ext cx="4114800" cy="4891723"/>
          </a:xfrm>
        </p:spPr>
        <p:txBody>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notes">
            <a:extLst>
              <a:ext uri="{FF2B5EF4-FFF2-40B4-BE49-F238E27FC236}">
                <a16:creationId xmlns:a16="http://schemas.microsoft.com/office/drawing/2014/main" id="{D6B37056-6377-3D44-A7A5-FAA3E592F2C8}"/>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1" name="Freeform: Shape 10">
            <a:extLst>
              <a:ext uri="{FF2B5EF4-FFF2-40B4-BE49-F238E27FC236}">
                <a16:creationId xmlns:a16="http://schemas.microsoft.com/office/drawing/2014/main" id="{69DA88AC-864D-4DB8-B790-4226FB5797A5}"/>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23441037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794" userDrawn="1">
          <p15:clr>
            <a:srgbClr val="FBAE40"/>
          </p15:clr>
        </p15:guide>
        <p15:guide id="2" pos="2966" userDrawn="1">
          <p15:clr>
            <a:srgbClr val="FBAE40"/>
          </p15:clr>
        </p15:guide>
        <p15:guide id="3" orient="horz" pos="778" userDrawn="1">
          <p15:clr>
            <a:srgbClr val="FBAE40"/>
          </p15:clr>
        </p15:guide>
        <p15:guide id="5" orient="horz" pos="3859" userDrawn="1">
          <p15:clr>
            <a:srgbClr val="FBAE40"/>
          </p15:clr>
        </p15:guide>
        <p15:guide id="6" pos="202" userDrawn="1">
          <p15:clr>
            <a:srgbClr val="FBAE40"/>
          </p15:clr>
        </p15:guide>
        <p15:guide id="7" pos="5558" userDrawn="1">
          <p15:clr>
            <a:srgbClr val="FBAE40"/>
          </p15:clr>
        </p15:guide>
        <p15:guide id="8" orient="horz" pos="202" userDrawn="1">
          <p15:clr>
            <a:srgbClr val="FBAE40"/>
          </p15:clr>
        </p15:guide>
        <p15:guide id="9" orient="horz" pos="411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317A-A20E-2F41-9389-6C78A525E59F}"/>
              </a:ext>
            </a:extLst>
          </p:cNvPr>
          <p:cNvSpPr>
            <a:spLocks noGrp="1"/>
          </p:cNvSpPr>
          <p:nvPr>
            <p:ph type="title" hasCustomPrompt="1"/>
          </p:nvPr>
        </p:nvSpPr>
        <p:spPr/>
        <p:txBody>
          <a:bodyPr/>
          <a:lstStyle/>
          <a:p>
            <a:r>
              <a:rPr lang="en-US" dirty="0"/>
              <a:t>[Slide title]</a:t>
            </a:r>
          </a:p>
        </p:txBody>
      </p:sp>
      <p:pic>
        <p:nvPicPr>
          <p:cNvPr id="14" name="Nexus">
            <a:extLst>
              <a:ext uri="{FF2B5EF4-FFF2-40B4-BE49-F238E27FC236}">
                <a16:creationId xmlns:a16="http://schemas.microsoft.com/office/drawing/2014/main" id="{8085B9DA-16E4-4C13-AC39-7ED891710C5D}"/>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2"/>
          <p:cNvSpPr>
            <a:spLocks noGrp="1"/>
          </p:cNvSpPr>
          <p:nvPr userDrawn="1">
            <p:ph sz="half" idx="1"/>
          </p:nvPr>
        </p:nvSpPr>
        <p:spPr>
          <a:xfrm>
            <a:off x="320673" y="1234439"/>
            <a:ext cx="2651760"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3245907" y="1234439"/>
            <a:ext cx="2651760"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2A924AD7-11EB-E145-B53D-C9DADD096840}"/>
              </a:ext>
            </a:extLst>
          </p:cNvPr>
          <p:cNvSpPr>
            <a:spLocks noGrp="1"/>
          </p:cNvSpPr>
          <p:nvPr userDrawn="1">
            <p:ph sz="quarter" idx="13"/>
          </p:nvPr>
        </p:nvSpPr>
        <p:spPr>
          <a:xfrm>
            <a:off x="6170613" y="1234439"/>
            <a:ext cx="2651760"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notes">
            <a:extLst>
              <a:ext uri="{FF2B5EF4-FFF2-40B4-BE49-F238E27FC236}">
                <a16:creationId xmlns:a16="http://schemas.microsoft.com/office/drawing/2014/main" id="{AAC8FB00-FAA0-A648-9F01-BA9E8FBDDF5A}"/>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8" name="Freeform: Shape 17">
            <a:extLst>
              <a:ext uri="{FF2B5EF4-FFF2-40B4-BE49-F238E27FC236}">
                <a16:creationId xmlns:a16="http://schemas.microsoft.com/office/drawing/2014/main" id="{0D41BEF0-109C-4BA2-85D6-CAA18A700256}"/>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45658519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872" userDrawn="1">
          <p15:clr>
            <a:srgbClr val="FBAE40"/>
          </p15:clr>
        </p15:guide>
        <p15:guide id="2" pos="2045" userDrawn="1">
          <p15:clr>
            <a:srgbClr val="FBAE40"/>
          </p15:clr>
        </p15:guide>
        <p15:guide id="3" pos="3888" userDrawn="1">
          <p15:clr>
            <a:srgbClr val="FBAE40"/>
          </p15:clr>
        </p15:guide>
        <p15:guide id="4" pos="3715" userDrawn="1">
          <p15:clr>
            <a:srgbClr val="FBAE40"/>
          </p15:clr>
        </p15:guide>
        <p15:guide id="5" orient="horz" pos="778" userDrawn="1">
          <p15:clr>
            <a:srgbClr val="FBAE40"/>
          </p15:clr>
        </p15:guide>
        <p15:guide id="7" orient="horz" pos="3859" userDrawn="1">
          <p15:clr>
            <a:srgbClr val="FBAE40"/>
          </p15:clr>
        </p15:guide>
        <p15:guide id="8" pos="202" userDrawn="1">
          <p15:clr>
            <a:srgbClr val="FBAE40"/>
          </p15:clr>
        </p15:guide>
        <p15:guide id="9" pos="5558" userDrawn="1">
          <p15:clr>
            <a:srgbClr val="FBAE40"/>
          </p15:clr>
        </p15:guide>
        <p15:guide id="10" orient="horz" pos="202" userDrawn="1">
          <p15:clr>
            <a:srgbClr val="FBAE40"/>
          </p15:clr>
        </p15:guide>
        <p15:guide id="11" orient="horz" pos="411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758353-FE5A-440A-A6DD-54AD2D8EA468}"/>
              </a:ext>
            </a:extLst>
          </p:cNvPr>
          <p:cNvSpPr>
            <a:spLocks noGrp="1"/>
          </p:cNvSpPr>
          <p:nvPr>
            <p:ph type="title" hasCustomPrompt="1"/>
          </p:nvPr>
        </p:nvSpPr>
        <p:spPr/>
        <p:txBody>
          <a:bodyPr/>
          <a:lstStyle>
            <a:lvl1pPr>
              <a:defRPr/>
            </a:lvl1pPr>
          </a:lstStyle>
          <a:p>
            <a:r>
              <a:rPr lang="en-US" dirty="0"/>
              <a:t>[Slide title]</a:t>
            </a:r>
          </a:p>
        </p:txBody>
      </p:sp>
      <p:pic>
        <p:nvPicPr>
          <p:cNvPr id="12" name="Nexus">
            <a:extLst>
              <a:ext uri="{FF2B5EF4-FFF2-40B4-BE49-F238E27FC236}">
                <a16:creationId xmlns:a16="http://schemas.microsoft.com/office/drawing/2014/main" id="{5B463AA2-5335-4124-85C1-4418F5A7D6D5}"/>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1"/>
          <p:cNvSpPr>
            <a:spLocks noGrp="1"/>
          </p:cNvSpPr>
          <p:nvPr userDrawn="1">
            <p:ph sz="half" idx="1"/>
          </p:nvPr>
        </p:nvSpPr>
        <p:spPr>
          <a:xfrm>
            <a:off x="320673" y="1234440"/>
            <a:ext cx="2651760"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userDrawn="1">
            <p:ph sz="half" idx="2"/>
          </p:nvPr>
        </p:nvSpPr>
        <p:spPr>
          <a:xfrm>
            <a:off x="3245906" y="1234440"/>
            <a:ext cx="5577417"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notes">
            <a:extLst>
              <a:ext uri="{FF2B5EF4-FFF2-40B4-BE49-F238E27FC236}">
                <a16:creationId xmlns:a16="http://schemas.microsoft.com/office/drawing/2014/main" id="{C29B4469-0E3B-1648-97D9-6CC5A5F150B3}"/>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4" name="Freeform: Shape 13">
            <a:extLst>
              <a:ext uri="{FF2B5EF4-FFF2-40B4-BE49-F238E27FC236}">
                <a16:creationId xmlns:a16="http://schemas.microsoft.com/office/drawing/2014/main" id="{15154857-D5A5-48C4-9372-EAC95BFAA80C}"/>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250583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872">
          <p15:clr>
            <a:srgbClr val="FBAE40"/>
          </p15:clr>
        </p15:guide>
        <p15:guide id="2" pos="2045">
          <p15:clr>
            <a:srgbClr val="FBAE40"/>
          </p15:clr>
        </p15:guide>
        <p15:guide id="5" orient="horz" pos="778">
          <p15:clr>
            <a:srgbClr val="FBAE40"/>
          </p15:clr>
        </p15:guide>
        <p15:guide id="7" orient="horz" pos="3859" userDrawn="1">
          <p15:clr>
            <a:srgbClr val="FBAE40"/>
          </p15:clr>
        </p15:guide>
        <p15:guide id="8" pos="202">
          <p15:clr>
            <a:srgbClr val="FBAE40"/>
          </p15:clr>
        </p15:guide>
        <p15:guide id="9" pos="5558">
          <p15:clr>
            <a:srgbClr val="FBAE40"/>
          </p15:clr>
        </p15:guide>
        <p15:guide id="10" orient="horz" pos="202">
          <p15:clr>
            <a:srgbClr val="FBAE40"/>
          </p15:clr>
        </p15:guide>
        <p15:guide id="11" orient="horz" pos="411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758353-FE5A-440A-A6DD-54AD2D8EA468}"/>
              </a:ext>
            </a:extLst>
          </p:cNvPr>
          <p:cNvSpPr>
            <a:spLocks noGrp="1"/>
          </p:cNvSpPr>
          <p:nvPr>
            <p:ph type="title" hasCustomPrompt="1"/>
          </p:nvPr>
        </p:nvSpPr>
        <p:spPr/>
        <p:txBody>
          <a:bodyPr/>
          <a:lstStyle>
            <a:lvl1pPr>
              <a:defRPr/>
            </a:lvl1pPr>
          </a:lstStyle>
          <a:p>
            <a:r>
              <a:rPr lang="en-US" dirty="0"/>
              <a:t>[Slide title]</a:t>
            </a:r>
          </a:p>
        </p:txBody>
      </p:sp>
      <p:pic>
        <p:nvPicPr>
          <p:cNvPr id="17" name="Nexus">
            <a:extLst>
              <a:ext uri="{FF2B5EF4-FFF2-40B4-BE49-F238E27FC236}">
                <a16:creationId xmlns:a16="http://schemas.microsoft.com/office/drawing/2014/main" id="{550042BD-5E5D-479A-8C1E-D072A2558AB4}"/>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3" name="Content Placeholder 2"/>
          <p:cNvSpPr>
            <a:spLocks noGrp="1"/>
          </p:cNvSpPr>
          <p:nvPr userDrawn="1">
            <p:ph sz="half" idx="1"/>
          </p:nvPr>
        </p:nvSpPr>
        <p:spPr>
          <a:xfrm>
            <a:off x="320673" y="1234440"/>
            <a:ext cx="5576890"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6172200" y="1234440"/>
            <a:ext cx="2651123" cy="4891723"/>
          </a:xfrm>
        </p:spPr>
        <p:txBody>
          <a:bodyPr>
            <a:normAutofit/>
          </a:bodyPr>
          <a:lstStyle>
            <a:lvl1pPr>
              <a:defRPr sz="16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notes">
            <a:extLst>
              <a:ext uri="{FF2B5EF4-FFF2-40B4-BE49-F238E27FC236}">
                <a16:creationId xmlns:a16="http://schemas.microsoft.com/office/drawing/2014/main" id="{1F6B1A05-982E-2248-8A4C-D035BD78B28C}"/>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1" name="Freeform: Shape 10">
            <a:extLst>
              <a:ext uri="{FF2B5EF4-FFF2-40B4-BE49-F238E27FC236}">
                <a16:creationId xmlns:a16="http://schemas.microsoft.com/office/drawing/2014/main" id="{2FDA3077-97A9-4F14-B8C7-55C68D612104}"/>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9072010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pos="3888">
          <p15:clr>
            <a:srgbClr val="FBAE40"/>
          </p15:clr>
        </p15:guide>
        <p15:guide id="4" pos="3715">
          <p15:clr>
            <a:srgbClr val="FBAE40"/>
          </p15:clr>
        </p15:guide>
        <p15:guide id="5" orient="horz" pos="778">
          <p15:clr>
            <a:srgbClr val="FBAE40"/>
          </p15:clr>
        </p15:guide>
        <p15:guide id="7" orient="horz" pos="3859" userDrawn="1">
          <p15:clr>
            <a:srgbClr val="FBAE40"/>
          </p15:clr>
        </p15:guide>
        <p15:guide id="8" pos="202">
          <p15:clr>
            <a:srgbClr val="FBAE40"/>
          </p15:clr>
        </p15:guide>
        <p15:guide id="9" pos="5558">
          <p15:clr>
            <a:srgbClr val="FBAE40"/>
          </p15:clr>
        </p15:guide>
        <p15:guide id="10" orient="horz" pos="202">
          <p15:clr>
            <a:srgbClr val="FBAE40"/>
          </p15:clr>
        </p15:guide>
        <p15:guide id="11" orient="horz" pos="411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BD9F-E126-4A6F-ADD7-89B9A71894A3}"/>
              </a:ext>
            </a:extLst>
          </p:cNvPr>
          <p:cNvSpPr>
            <a:spLocks noGrp="1"/>
          </p:cNvSpPr>
          <p:nvPr>
            <p:ph type="title" hasCustomPrompt="1"/>
          </p:nvPr>
        </p:nvSpPr>
        <p:spPr/>
        <p:txBody>
          <a:bodyPr/>
          <a:lstStyle>
            <a:lvl1pPr>
              <a:defRPr/>
            </a:lvl1pPr>
          </a:lstStyle>
          <a:p>
            <a:r>
              <a:rPr lang="en-US" dirty="0"/>
              <a:t>[Slide title]</a:t>
            </a:r>
          </a:p>
        </p:txBody>
      </p:sp>
      <p:pic>
        <p:nvPicPr>
          <p:cNvPr id="16" name="Nexus">
            <a:extLst>
              <a:ext uri="{FF2B5EF4-FFF2-40B4-BE49-F238E27FC236}">
                <a16:creationId xmlns:a16="http://schemas.microsoft.com/office/drawing/2014/main" id="{5AE76E74-9F83-47DE-B919-CC5EF4C1420E}"/>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4" name="Content Placeholder 2"/>
          <p:cNvSpPr>
            <a:spLocks noGrp="1"/>
          </p:cNvSpPr>
          <p:nvPr userDrawn="1">
            <p:ph sz="half" idx="2"/>
          </p:nvPr>
        </p:nvSpPr>
        <p:spPr>
          <a:xfrm>
            <a:off x="320675" y="1235074"/>
            <a:ext cx="4114800" cy="4891089"/>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userDrawn="1">
            <p:ph type="body" idx="1" hasCustomPrompt="1"/>
          </p:nvPr>
        </p:nvSpPr>
        <p:spPr>
          <a:xfrm>
            <a:off x="320675" y="1235074"/>
            <a:ext cx="4114800" cy="369332"/>
          </a:xfrm>
          <a:solidFill>
            <a:srgbClr val="172430"/>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6" name="Content Placeholder 4"/>
          <p:cNvSpPr>
            <a:spLocks noGrp="1"/>
          </p:cNvSpPr>
          <p:nvPr userDrawn="1">
            <p:ph sz="quarter" idx="4"/>
          </p:nvPr>
        </p:nvSpPr>
        <p:spPr>
          <a:xfrm>
            <a:off x="4708525" y="1235074"/>
            <a:ext cx="4114800" cy="4891089"/>
          </a:xfrm>
          <a:ln w="3175">
            <a:solidFill>
              <a:srgbClr val="172430"/>
            </a:solidFill>
          </a:ln>
        </p:spPr>
        <p:txBody>
          <a:bodyPr lIns="91440" tIns="548640" rIns="91440" bIns="27432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userDrawn="1">
            <p:ph type="body" sz="quarter" idx="3" hasCustomPrompt="1"/>
          </p:nvPr>
        </p:nvSpPr>
        <p:spPr>
          <a:xfrm>
            <a:off x="4708525" y="1235074"/>
            <a:ext cx="411480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2" name="Footnotes">
            <a:extLst>
              <a:ext uri="{FF2B5EF4-FFF2-40B4-BE49-F238E27FC236}">
                <a16:creationId xmlns:a16="http://schemas.microsoft.com/office/drawing/2014/main" id="{A04E5A76-A6FD-CA49-8B50-6A5FAC170602}"/>
              </a:ext>
            </a:extLst>
          </p:cNvPr>
          <p:cNvSpPr>
            <a:spLocks noGrp="1"/>
          </p:cNvSpPr>
          <p:nvPr userDrawn="1">
            <p:ph type="body" sz="quarter" idx="12"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8" name="Freeform: Shape 17">
            <a:extLst>
              <a:ext uri="{FF2B5EF4-FFF2-40B4-BE49-F238E27FC236}">
                <a16:creationId xmlns:a16="http://schemas.microsoft.com/office/drawing/2014/main" id="{4FE5010A-D6D9-4CB9-BBEB-F577B7E0B133}"/>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393794416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794" userDrawn="1">
          <p15:clr>
            <a:srgbClr val="FBAE40"/>
          </p15:clr>
        </p15:guide>
        <p15:guide id="2" pos="2966" userDrawn="1">
          <p15:clr>
            <a:srgbClr val="FBAE40"/>
          </p15:clr>
        </p15:guide>
        <p15:guide id="3" orient="horz" pos="778" userDrawn="1">
          <p15:clr>
            <a:srgbClr val="FBAE40"/>
          </p15:clr>
        </p15:guide>
        <p15:guide id="6" orient="horz" pos="3859" userDrawn="1">
          <p15:clr>
            <a:srgbClr val="FBAE40"/>
          </p15:clr>
        </p15:guide>
        <p15:guide id="7" pos="202" userDrawn="1">
          <p15:clr>
            <a:srgbClr val="FBAE40"/>
          </p15:clr>
        </p15:guide>
        <p15:guide id="8" pos="5558" userDrawn="1">
          <p15:clr>
            <a:srgbClr val="FBAE40"/>
          </p15:clr>
        </p15:guide>
        <p15:guide id="9" orient="horz" pos="202" userDrawn="1">
          <p15:clr>
            <a:srgbClr val="FBAE40"/>
          </p15:clr>
        </p15:guide>
        <p15:guide id="10" orient="horz" pos="411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BD9F-E126-4A6F-ADD7-89B9A71894A3}"/>
              </a:ext>
            </a:extLst>
          </p:cNvPr>
          <p:cNvSpPr>
            <a:spLocks noGrp="1"/>
          </p:cNvSpPr>
          <p:nvPr>
            <p:ph type="title" hasCustomPrompt="1"/>
          </p:nvPr>
        </p:nvSpPr>
        <p:spPr/>
        <p:txBody>
          <a:bodyPr/>
          <a:lstStyle>
            <a:lvl1pPr>
              <a:defRPr/>
            </a:lvl1pPr>
          </a:lstStyle>
          <a:p>
            <a:r>
              <a:rPr lang="en-US" dirty="0"/>
              <a:t>[Slide title]</a:t>
            </a:r>
          </a:p>
        </p:txBody>
      </p:sp>
      <p:pic>
        <p:nvPicPr>
          <p:cNvPr id="21" name="Nexus">
            <a:extLst>
              <a:ext uri="{FF2B5EF4-FFF2-40B4-BE49-F238E27FC236}">
                <a16:creationId xmlns:a16="http://schemas.microsoft.com/office/drawing/2014/main" id="{C0C915EF-AB3B-4D10-99E2-1A730A800E62}"/>
              </a:ext>
            </a:extLst>
          </p:cNvPr>
          <p:cNvPicPr>
            <a:picLocks noChangeAspect="1"/>
          </p:cNvPicPr>
          <p:nvPr userDrawn="1"/>
        </p:nvPicPr>
        <p:blipFill>
          <a:blip r:embed="rId2"/>
          <a:stretch>
            <a:fillRect/>
          </a:stretch>
        </p:blipFill>
        <p:spPr bwMode="black">
          <a:xfrm>
            <a:off x="8278901" y="288612"/>
            <a:ext cx="640080" cy="640080"/>
          </a:xfrm>
          <a:prstGeom prst="rect">
            <a:avLst/>
          </a:prstGeom>
        </p:spPr>
      </p:pic>
      <p:sp>
        <p:nvSpPr>
          <p:cNvPr id="4" name="Content Placeholder 2"/>
          <p:cNvSpPr>
            <a:spLocks noGrp="1"/>
          </p:cNvSpPr>
          <p:nvPr userDrawn="1">
            <p:ph sz="half" idx="2"/>
          </p:nvPr>
        </p:nvSpPr>
        <p:spPr>
          <a:xfrm>
            <a:off x="320675" y="1235074"/>
            <a:ext cx="2651760" cy="4891089"/>
          </a:xfrm>
          <a:ln w="3175">
            <a:solidFill>
              <a:srgbClr val="172430"/>
            </a:solidFill>
          </a:ln>
        </p:spPr>
        <p:txBody>
          <a:bodyPr lIns="91440" tIns="548640" rIns="91440" bIns="9144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p:cNvSpPr>
            <a:spLocks noGrp="1"/>
          </p:cNvSpPr>
          <p:nvPr userDrawn="1">
            <p:ph type="body" idx="1" hasCustomPrompt="1"/>
          </p:nvPr>
        </p:nvSpPr>
        <p:spPr>
          <a:xfrm>
            <a:off x="320675" y="1235074"/>
            <a:ext cx="2651760" cy="369332"/>
          </a:xfrm>
          <a:solidFill>
            <a:srgbClr val="172430"/>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6" name="Content Placeholder 4"/>
          <p:cNvSpPr>
            <a:spLocks noGrp="1"/>
          </p:cNvSpPr>
          <p:nvPr userDrawn="1">
            <p:ph sz="quarter" idx="4"/>
          </p:nvPr>
        </p:nvSpPr>
        <p:spPr>
          <a:xfrm>
            <a:off x="3246120" y="1235074"/>
            <a:ext cx="2651760" cy="4891089"/>
          </a:xfrm>
          <a:ln w="3175">
            <a:solidFill>
              <a:srgbClr val="172430"/>
            </a:solidFill>
          </a:ln>
        </p:spPr>
        <p:txBody>
          <a:bodyPr lIns="91440" tIns="548640" rIns="91440" bIns="9144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userDrawn="1">
            <p:ph type="body" sz="quarter" idx="3" hasCustomPrompt="1"/>
          </p:nvPr>
        </p:nvSpPr>
        <p:spPr>
          <a:xfrm>
            <a:off x="3246120" y="1235074"/>
            <a:ext cx="265176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2" name="Content Placeholder 6">
            <a:extLst>
              <a:ext uri="{FF2B5EF4-FFF2-40B4-BE49-F238E27FC236}">
                <a16:creationId xmlns:a16="http://schemas.microsoft.com/office/drawing/2014/main" id="{853F1D21-3608-5140-B442-7A9F5E456F4C}"/>
              </a:ext>
            </a:extLst>
          </p:cNvPr>
          <p:cNvSpPr>
            <a:spLocks noGrp="1"/>
          </p:cNvSpPr>
          <p:nvPr userDrawn="1">
            <p:ph sz="quarter" idx="12"/>
          </p:nvPr>
        </p:nvSpPr>
        <p:spPr>
          <a:xfrm>
            <a:off x="6172200" y="1235074"/>
            <a:ext cx="2651760" cy="4891089"/>
          </a:xfrm>
          <a:ln w="3175">
            <a:solidFill>
              <a:srgbClr val="172430"/>
            </a:solidFill>
          </a:ln>
        </p:spPr>
        <p:txBody>
          <a:bodyPr lIns="91440" tIns="548640" rIns="91440" bIns="91440"/>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755AB54-00F7-B449-AF3F-F5E916C8F342}"/>
              </a:ext>
            </a:extLst>
          </p:cNvPr>
          <p:cNvSpPr>
            <a:spLocks noGrp="1"/>
          </p:cNvSpPr>
          <p:nvPr userDrawn="1">
            <p:ph type="body" sz="quarter" idx="13" hasCustomPrompt="1"/>
          </p:nvPr>
        </p:nvSpPr>
        <p:spPr>
          <a:xfrm>
            <a:off x="6172200" y="1235074"/>
            <a:ext cx="2651760" cy="369332"/>
          </a:xfrm>
          <a:solidFill>
            <a:schemeClr val="accent1"/>
          </a:solidFill>
        </p:spPr>
        <p:txBody>
          <a:bodyPr lIns="91440" tIns="91440" rIns="91440" bIns="91440" anchor="t" anchorCtr="0">
            <a:spAutoFit/>
          </a:bodyPr>
          <a:lstStyle>
            <a:lvl1pPr marL="0" indent="0" algn="ctr">
              <a:spcBef>
                <a:spcPts val="0"/>
              </a:spcBef>
              <a:buNone/>
              <a:defRPr sz="1200" b="1" cap="all" baseline="0">
                <a:solidFill>
                  <a:schemeClr val="bg1"/>
                </a:solidFill>
              </a:defRPr>
            </a:lvl1pPr>
            <a:lvl2pPr marL="0" indent="0" algn="ctr">
              <a:spcBef>
                <a:spcPts val="0"/>
              </a:spcBef>
              <a:buNone/>
              <a:defRPr sz="1200" b="1" cap="all">
                <a:solidFill>
                  <a:schemeClr val="bg1"/>
                </a:solidFill>
              </a:defRPr>
            </a:lvl2pPr>
            <a:lvl3pPr marL="0" indent="0" algn="ctr">
              <a:spcBef>
                <a:spcPts val="0"/>
              </a:spcBef>
              <a:buNone/>
              <a:defRPr sz="1200" b="1" cap="all">
                <a:solidFill>
                  <a:schemeClr val="bg1"/>
                </a:solidFill>
              </a:defRPr>
            </a:lvl3pPr>
            <a:lvl4pPr marL="0" indent="0" algn="ctr">
              <a:spcBef>
                <a:spcPts val="0"/>
              </a:spcBef>
              <a:buNone/>
              <a:defRPr sz="1200" b="1" cap="all">
                <a:solidFill>
                  <a:schemeClr val="bg1"/>
                </a:solidFill>
              </a:defRPr>
            </a:lvl4pPr>
            <a:lvl5pPr marL="0" indent="0" algn="ctr">
              <a:spcBef>
                <a:spcPts val="0"/>
              </a:spcBef>
              <a:buNone/>
              <a:defRPr sz="1200" b="1" cap="all">
                <a:solidFill>
                  <a:schemeClr val="bg1"/>
                </a:solidFill>
              </a:defRPr>
            </a:lvl5pPr>
            <a:lvl6pPr marL="0" indent="0" algn="ctr">
              <a:spcBef>
                <a:spcPts val="0"/>
              </a:spcBef>
              <a:buNone/>
              <a:defRPr sz="1200" b="1" cap="all">
                <a:solidFill>
                  <a:schemeClr val="bg1"/>
                </a:solidFill>
              </a:defRPr>
            </a:lvl6pPr>
            <a:lvl7pPr marL="0" indent="0" algn="ctr">
              <a:spcBef>
                <a:spcPts val="0"/>
              </a:spcBef>
              <a:buNone/>
              <a:defRPr sz="1200" b="1" cap="all">
                <a:solidFill>
                  <a:schemeClr val="bg1"/>
                </a:solidFill>
              </a:defRPr>
            </a:lvl7pPr>
            <a:lvl8pPr marL="0" indent="0" algn="ctr">
              <a:spcBef>
                <a:spcPts val="0"/>
              </a:spcBef>
              <a:buNone/>
              <a:defRPr sz="1200" b="1" cap="all">
                <a:solidFill>
                  <a:schemeClr val="bg1"/>
                </a:solidFill>
              </a:defRPr>
            </a:lvl8pPr>
            <a:lvl9pPr marL="0" indent="0" algn="ctr">
              <a:spcBef>
                <a:spcPts val="0"/>
              </a:spcBef>
              <a:buNone/>
              <a:defRPr sz="1200" b="1" cap="all">
                <a:solidFill>
                  <a:schemeClr val="bg1"/>
                </a:solidFill>
              </a:defRPr>
            </a:lvl9pPr>
          </a:lstStyle>
          <a:p>
            <a:pPr lvl="0"/>
            <a:r>
              <a:rPr lang="en-US" dirty="0"/>
              <a:t>[BOX TITLE]</a:t>
            </a:r>
          </a:p>
        </p:txBody>
      </p:sp>
      <p:sp>
        <p:nvSpPr>
          <p:cNvPr id="16" name="Footnotes">
            <a:extLst>
              <a:ext uri="{FF2B5EF4-FFF2-40B4-BE49-F238E27FC236}">
                <a16:creationId xmlns:a16="http://schemas.microsoft.com/office/drawing/2014/main" id="{2A4A52FE-A7FE-EA47-ABCE-61876C006C9B}"/>
              </a:ext>
            </a:extLst>
          </p:cNvPr>
          <p:cNvSpPr>
            <a:spLocks noGrp="1"/>
          </p:cNvSpPr>
          <p:nvPr userDrawn="1">
            <p:ph type="body" sz="quarter" idx="14" hasCustomPrompt="1"/>
          </p:nvPr>
        </p:nvSpPr>
        <p:spPr>
          <a:xfrm>
            <a:off x="320674" y="6217920"/>
            <a:ext cx="8502649" cy="228638"/>
          </a:xfrm>
        </p:spPr>
        <p:txBody>
          <a:bodyPr anchor="b" anchorCtr="0">
            <a:normAutofit/>
          </a:bodyPr>
          <a:lstStyle>
            <a:lvl1pPr marL="0" indent="0">
              <a:spcBef>
                <a:spcPts val="0"/>
              </a:spcBef>
              <a:buFontTx/>
              <a:buNone/>
              <a:defRPr sz="700">
                <a:solidFill>
                  <a:schemeClr val="bg1">
                    <a:lumMod val="50000"/>
                  </a:schemeClr>
                </a:solidFill>
              </a:defRPr>
            </a:lvl1pPr>
            <a:lvl2pPr marL="0" indent="0">
              <a:spcBef>
                <a:spcPts val="0"/>
              </a:spcBef>
              <a:buFontTx/>
              <a:buNone/>
              <a:defRPr sz="700">
                <a:solidFill>
                  <a:schemeClr val="bg1">
                    <a:lumMod val="50000"/>
                  </a:schemeClr>
                </a:solidFill>
              </a:defRPr>
            </a:lvl2pPr>
            <a:lvl3pPr marL="0" indent="0">
              <a:spcBef>
                <a:spcPts val="0"/>
              </a:spcBef>
              <a:buFontTx/>
              <a:buNone/>
              <a:defRPr sz="700">
                <a:solidFill>
                  <a:schemeClr val="bg1">
                    <a:lumMod val="50000"/>
                  </a:schemeClr>
                </a:solidFill>
              </a:defRPr>
            </a:lvl3pPr>
            <a:lvl4pPr marL="0" indent="0">
              <a:spcBef>
                <a:spcPts val="0"/>
              </a:spcBef>
              <a:buFontTx/>
              <a:buNone/>
              <a:defRPr sz="700">
                <a:solidFill>
                  <a:schemeClr val="bg1">
                    <a:lumMod val="50000"/>
                  </a:schemeClr>
                </a:solidFill>
              </a:defRPr>
            </a:lvl4pPr>
            <a:lvl5pPr marL="0" indent="0">
              <a:spcBef>
                <a:spcPts val="0"/>
              </a:spcBef>
              <a:buFontTx/>
              <a:buNone/>
              <a:defRPr sz="700">
                <a:solidFill>
                  <a:schemeClr val="bg1">
                    <a:lumMod val="50000"/>
                  </a:schemeClr>
                </a:solidFill>
              </a:defRPr>
            </a:lvl5pPr>
            <a:lvl6pPr marL="0" indent="0">
              <a:spcBef>
                <a:spcPts val="0"/>
              </a:spcBef>
              <a:buFontTx/>
              <a:buNone/>
              <a:defRPr sz="700">
                <a:solidFill>
                  <a:schemeClr val="bg1">
                    <a:lumMod val="50000"/>
                  </a:schemeClr>
                </a:solidFill>
              </a:defRPr>
            </a:lvl6pPr>
            <a:lvl7pPr marL="0" indent="0">
              <a:spcBef>
                <a:spcPts val="0"/>
              </a:spcBef>
              <a:buFontTx/>
              <a:buNone/>
              <a:defRPr sz="700">
                <a:solidFill>
                  <a:schemeClr val="bg1">
                    <a:lumMod val="50000"/>
                  </a:schemeClr>
                </a:solidFill>
              </a:defRPr>
            </a:lvl7pPr>
            <a:lvl8pPr marL="0" indent="0">
              <a:spcBef>
                <a:spcPts val="0"/>
              </a:spcBef>
              <a:buFontTx/>
              <a:buNone/>
              <a:defRPr sz="700">
                <a:solidFill>
                  <a:schemeClr val="bg1">
                    <a:lumMod val="50000"/>
                  </a:schemeClr>
                </a:solidFill>
              </a:defRPr>
            </a:lvl8pPr>
            <a:lvl9pPr marL="0" indent="0">
              <a:spcBef>
                <a:spcPts val="0"/>
              </a:spcBef>
              <a:buFontTx/>
              <a:buNone/>
              <a:defRPr sz="700">
                <a:solidFill>
                  <a:schemeClr val="bg1">
                    <a:lumMod val="50000"/>
                  </a:schemeClr>
                </a:solidFill>
              </a:defRPr>
            </a:lvl9pPr>
          </a:lstStyle>
          <a:p>
            <a:pPr lvl="0"/>
            <a:r>
              <a:rPr lang="en-US" dirty="0"/>
              <a:t>[Footnotes/references if needed]</a:t>
            </a:r>
          </a:p>
        </p:txBody>
      </p:sp>
      <p:sp>
        <p:nvSpPr>
          <p:cNvPr id="17" name="Freeform: Shape 16">
            <a:extLst>
              <a:ext uri="{FF2B5EF4-FFF2-40B4-BE49-F238E27FC236}">
                <a16:creationId xmlns:a16="http://schemas.microsoft.com/office/drawing/2014/main" id="{AB773748-2822-4155-AFFC-77BAE28CA1A0}"/>
              </a:ext>
            </a:extLst>
          </p:cNvPr>
          <p:cNvSpPr/>
          <p:nvPr userDrawn="1"/>
        </p:nvSpPr>
        <p:spPr>
          <a:xfrm>
            <a:off x="323086" y="829818"/>
            <a:ext cx="8491728" cy="129540"/>
          </a:xfrm>
          <a:custGeom>
            <a:avLst/>
            <a:gdLst>
              <a:gd name="connsiteX0" fmla="*/ 8491728 w 8491728"/>
              <a:gd name="connsiteY0" fmla="*/ 121920 h 128016"/>
              <a:gd name="connsiteX1" fmla="*/ 7888224 w 8491728"/>
              <a:gd name="connsiteY1" fmla="*/ 121920 h 128016"/>
              <a:gd name="connsiteX2" fmla="*/ 7766304 w 8491728"/>
              <a:gd name="connsiteY2" fmla="*/ 0 h 128016"/>
              <a:gd name="connsiteX3" fmla="*/ 7638288 w 8491728"/>
              <a:gd name="connsiteY3" fmla="*/ 128016 h 128016"/>
              <a:gd name="connsiteX4" fmla="*/ 0 w 8491728"/>
              <a:gd name="connsiteY4" fmla="*/ 128016 h 128016"/>
              <a:gd name="connsiteX0" fmla="*/ 8491728 w 8491728"/>
              <a:gd name="connsiteY0" fmla="*/ 12192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 name="connsiteX0" fmla="*/ 8491728 w 8491728"/>
              <a:gd name="connsiteY0" fmla="*/ 133350 h 133350"/>
              <a:gd name="connsiteX1" fmla="*/ 7893939 w 8491728"/>
              <a:gd name="connsiteY1" fmla="*/ 129540 h 133350"/>
              <a:gd name="connsiteX2" fmla="*/ 7766304 w 8491728"/>
              <a:gd name="connsiteY2" fmla="*/ 0 h 133350"/>
              <a:gd name="connsiteX3" fmla="*/ 7638288 w 8491728"/>
              <a:gd name="connsiteY3" fmla="*/ 128016 h 133350"/>
              <a:gd name="connsiteX4" fmla="*/ 0 w 8491728"/>
              <a:gd name="connsiteY4" fmla="*/ 128016 h 133350"/>
              <a:gd name="connsiteX0" fmla="*/ 8489823 w 8489823"/>
              <a:gd name="connsiteY0" fmla="*/ 127635 h 129540"/>
              <a:gd name="connsiteX1" fmla="*/ 7893939 w 8489823"/>
              <a:gd name="connsiteY1" fmla="*/ 129540 h 129540"/>
              <a:gd name="connsiteX2" fmla="*/ 7766304 w 8489823"/>
              <a:gd name="connsiteY2" fmla="*/ 0 h 129540"/>
              <a:gd name="connsiteX3" fmla="*/ 7638288 w 8489823"/>
              <a:gd name="connsiteY3" fmla="*/ 128016 h 129540"/>
              <a:gd name="connsiteX4" fmla="*/ 0 w 8489823"/>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31445 h 131445"/>
              <a:gd name="connsiteX1" fmla="*/ 7893939 w 8487918"/>
              <a:gd name="connsiteY1" fmla="*/ 129540 h 131445"/>
              <a:gd name="connsiteX2" fmla="*/ 7766304 w 8487918"/>
              <a:gd name="connsiteY2" fmla="*/ 0 h 131445"/>
              <a:gd name="connsiteX3" fmla="*/ 7638288 w 8487918"/>
              <a:gd name="connsiteY3" fmla="*/ 128016 h 131445"/>
              <a:gd name="connsiteX4" fmla="*/ 0 w 8487918"/>
              <a:gd name="connsiteY4" fmla="*/ 128016 h 131445"/>
              <a:gd name="connsiteX0" fmla="*/ 8487918 w 8487918"/>
              <a:gd name="connsiteY0" fmla="*/ 125730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7918 w 8487918"/>
              <a:gd name="connsiteY0" fmla="*/ 12763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86013 w 8486013"/>
              <a:gd name="connsiteY0" fmla="*/ 127635 h 129540"/>
              <a:gd name="connsiteX1" fmla="*/ 7893939 w 8486013"/>
              <a:gd name="connsiteY1" fmla="*/ 129540 h 129540"/>
              <a:gd name="connsiteX2" fmla="*/ 7766304 w 8486013"/>
              <a:gd name="connsiteY2" fmla="*/ 0 h 129540"/>
              <a:gd name="connsiteX3" fmla="*/ 7638288 w 8486013"/>
              <a:gd name="connsiteY3" fmla="*/ 128016 h 129540"/>
              <a:gd name="connsiteX4" fmla="*/ 0 w 8486013"/>
              <a:gd name="connsiteY4" fmla="*/ 128016 h 129540"/>
              <a:gd name="connsiteX0" fmla="*/ 8493633 w 8493633"/>
              <a:gd name="connsiteY0" fmla="*/ 127635 h 129540"/>
              <a:gd name="connsiteX1" fmla="*/ 7893939 w 8493633"/>
              <a:gd name="connsiteY1" fmla="*/ 129540 h 129540"/>
              <a:gd name="connsiteX2" fmla="*/ 7766304 w 8493633"/>
              <a:gd name="connsiteY2" fmla="*/ 0 h 129540"/>
              <a:gd name="connsiteX3" fmla="*/ 7638288 w 8493633"/>
              <a:gd name="connsiteY3" fmla="*/ 128016 h 129540"/>
              <a:gd name="connsiteX4" fmla="*/ 0 w 8493633"/>
              <a:gd name="connsiteY4" fmla="*/ 128016 h 129540"/>
              <a:gd name="connsiteX0" fmla="*/ 8493633 w 8493633"/>
              <a:gd name="connsiteY0" fmla="*/ 133350 h 133350"/>
              <a:gd name="connsiteX1" fmla="*/ 7893939 w 8493633"/>
              <a:gd name="connsiteY1" fmla="*/ 129540 h 133350"/>
              <a:gd name="connsiteX2" fmla="*/ 7766304 w 8493633"/>
              <a:gd name="connsiteY2" fmla="*/ 0 h 133350"/>
              <a:gd name="connsiteX3" fmla="*/ 7638288 w 8493633"/>
              <a:gd name="connsiteY3" fmla="*/ 128016 h 133350"/>
              <a:gd name="connsiteX4" fmla="*/ 0 w 8493633"/>
              <a:gd name="connsiteY4" fmla="*/ 128016 h 133350"/>
              <a:gd name="connsiteX0" fmla="*/ 8487918 w 8487918"/>
              <a:gd name="connsiteY0" fmla="*/ 93345 h 129540"/>
              <a:gd name="connsiteX1" fmla="*/ 7893939 w 8487918"/>
              <a:gd name="connsiteY1" fmla="*/ 129540 h 129540"/>
              <a:gd name="connsiteX2" fmla="*/ 7766304 w 8487918"/>
              <a:gd name="connsiteY2" fmla="*/ 0 h 129540"/>
              <a:gd name="connsiteX3" fmla="*/ 7638288 w 8487918"/>
              <a:gd name="connsiteY3" fmla="*/ 128016 h 129540"/>
              <a:gd name="connsiteX4" fmla="*/ 0 w 8487918"/>
              <a:gd name="connsiteY4" fmla="*/ 128016 h 129540"/>
              <a:gd name="connsiteX0" fmla="*/ 8491728 w 8491728"/>
              <a:gd name="connsiteY0" fmla="*/ 129540 h 129540"/>
              <a:gd name="connsiteX1" fmla="*/ 7893939 w 8491728"/>
              <a:gd name="connsiteY1" fmla="*/ 129540 h 129540"/>
              <a:gd name="connsiteX2" fmla="*/ 7766304 w 8491728"/>
              <a:gd name="connsiteY2" fmla="*/ 0 h 129540"/>
              <a:gd name="connsiteX3" fmla="*/ 7638288 w 8491728"/>
              <a:gd name="connsiteY3" fmla="*/ 128016 h 129540"/>
              <a:gd name="connsiteX4" fmla="*/ 0 w 8491728"/>
              <a:gd name="connsiteY4" fmla="*/ 12801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728" h="129540">
                <a:moveTo>
                  <a:pt x="8491728" y="129540"/>
                </a:moveTo>
                <a:lnTo>
                  <a:pt x="7893939" y="129540"/>
                </a:lnTo>
                <a:lnTo>
                  <a:pt x="7766304" y="0"/>
                </a:lnTo>
                <a:lnTo>
                  <a:pt x="7638288" y="128016"/>
                </a:lnTo>
                <a:lnTo>
                  <a:pt x="0" y="128016"/>
                </a:lnTo>
              </a:path>
            </a:pathLst>
          </a:custGeom>
          <a:noFill/>
          <a:ln w="12700">
            <a:solidFill>
              <a:schemeClr val="tx2"/>
            </a:solidFill>
          </a:ln>
        </p:spPr>
        <p:style>
          <a:lnRef idx="0">
            <a:schemeClr val="accent1"/>
          </a:lnRef>
          <a:fillRef idx="1">
            <a:schemeClr val="accent1"/>
          </a:fillRef>
          <a:effectRef idx="0">
            <a:srgbClr val="000000"/>
          </a:effectRef>
          <a:fontRef idx="minor">
            <a:schemeClr val="lt2"/>
          </a:fontRef>
        </p:style>
        <p:txBody>
          <a:bodyPr rtlCol="0" anchor="ctr"/>
          <a:lstStyle/>
          <a:p>
            <a:pPr algn="ctr"/>
            <a:endParaRPr lang="en-US"/>
          </a:p>
        </p:txBody>
      </p:sp>
    </p:spTree>
    <p:extLst>
      <p:ext uri="{BB962C8B-B14F-4D97-AF65-F5344CB8AC3E}">
        <p14:creationId xmlns:p14="http://schemas.microsoft.com/office/powerpoint/2010/main" val="20723815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872" userDrawn="1">
          <p15:clr>
            <a:srgbClr val="FBAE40"/>
          </p15:clr>
        </p15:guide>
        <p15:guide id="2" pos="2045" userDrawn="1">
          <p15:clr>
            <a:srgbClr val="FBAE40"/>
          </p15:clr>
        </p15:guide>
        <p15:guide id="3" orient="horz" pos="778">
          <p15:clr>
            <a:srgbClr val="FBAE40"/>
          </p15:clr>
        </p15:guide>
        <p15:guide id="6" orient="horz" pos="3859" userDrawn="1">
          <p15:clr>
            <a:srgbClr val="FBAE40"/>
          </p15:clr>
        </p15:guide>
        <p15:guide id="7" pos="202">
          <p15:clr>
            <a:srgbClr val="FBAE40"/>
          </p15:clr>
        </p15:guide>
        <p15:guide id="8" pos="5558">
          <p15:clr>
            <a:srgbClr val="FBAE40"/>
          </p15:clr>
        </p15:guide>
        <p15:guide id="9" orient="horz" pos="202">
          <p15:clr>
            <a:srgbClr val="FBAE40"/>
          </p15:clr>
        </p15:guide>
        <p15:guide id="10" orient="horz" pos="4118">
          <p15:clr>
            <a:srgbClr val="FBAE40"/>
          </p15:clr>
        </p15:guide>
        <p15:guide id="11" pos="3715" userDrawn="1">
          <p15:clr>
            <a:srgbClr val="FBAE40"/>
          </p15:clr>
        </p15:guide>
        <p15:guide id="12" pos="3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675" y="288612"/>
            <a:ext cx="7085965" cy="640080"/>
          </a:xfrm>
          <a:prstGeom prst="rect">
            <a:avLst/>
          </a:prstGeom>
        </p:spPr>
        <p:txBody>
          <a:bodyPr vert="horz" lIns="0" tIns="0" rIns="0" bIns="0" rtlCol="0" anchor="ctr">
            <a:noAutofit/>
          </a:bodyPr>
          <a:lstStyle/>
          <a:p>
            <a:r>
              <a:rPr lang="en-US" dirty="0"/>
              <a:t>[Slide title]</a:t>
            </a:r>
          </a:p>
        </p:txBody>
      </p:sp>
      <p:sp>
        <p:nvSpPr>
          <p:cNvPr id="3" name="Text Placeholder 2"/>
          <p:cNvSpPr>
            <a:spLocks noGrp="1"/>
          </p:cNvSpPr>
          <p:nvPr>
            <p:ph type="body" idx="1"/>
          </p:nvPr>
        </p:nvSpPr>
        <p:spPr>
          <a:xfrm>
            <a:off x="320675" y="1235073"/>
            <a:ext cx="8502650" cy="4891389"/>
          </a:xfrm>
          <a:prstGeom prst="rect">
            <a:avLst/>
          </a:prstGeom>
        </p:spPr>
        <p:txBody>
          <a:bodyPr vert="horz" lIns="0" tIns="0" rIns="0" bIns="0" spcCol="2743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L3Harris">
            <a:extLst>
              <a:ext uri="{FF2B5EF4-FFF2-40B4-BE49-F238E27FC236}">
                <a16:creationId xmlns:a16="http://schemas.microsoft.com/office/drawing/2014/main" id="{73D42DAF-07B3-4D4E-A81D-6F16AC85723D}"/>
              </a:ext>
            </a:extLst>
          </p:cNvPr>
          <p:cNvSpPr txBox="1">
            <a:spLocks/>
          </p:cNvSpPr>
          <p:nvPr userDrawn="1"/>
        </p:nvSpPr>
        <p:spPr>
          <a:xfrm>
            <a:off x="320675" y="6629400"/>
            <a:ext cx="685165" cy="137160"/>
          </a:xfrm>
          <a:prstGeom prst="rect">
            <a:avLst/>
          </a:prstGeom>
          <a:noFill/>
        </p:spPr>
        <p:txBody>
          <a:bodyPr vert="horz" wrap="none" lIns="0" tIns="0" rIns="0" bIns="0" rtlCol="0" anchor="t" anchorCtr="0"/>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1" cap="all" baseline="0" dirty="0"/>
              <a:t>L3HARRIS</a:t>
            </a:r>
          </a:p>
        </p:txBody>
      </p:sp>
      <p:cxnSp>
        <p:nvCxnSpPr>
          <p:cNvPr id="9" name="Line">
            <a:extLst>
              <a:ext uri="{FF2B5EF4-FFF2-40B4-BE49-F238E27FC236}">
                <a16:creationId xmlns:a16="http://schemas.microsoft.com/office/drawing/2014/main" id="{ACDEEBA9-F5A8-E84E-A2DF-025288C8C67D}"/>
              </a:ext>
            </a:extLst>
          </p:cNvPr>
          <p:cNvCxnSpPr>
            <a:cxnSpLocks/>
          </p:cNvCxnSpPr>
          <p:nvPr userDrawn="1"/>
        </p:nvCxnSpPr>
        <p:spPr>
          <a:xfrm>
            <a:off x="320675" y="6537325"/>
            <a:ext cx="8502650" cy="0"/>
          </a:xfrm>
          <a:prstGeom prst="line">
            <a:avLst/>
          </a:prstGeom>
          <a:ln w="3175" cap="sq">
            <a:solidFill>
              <a:srgbClr val="172430"/>
            </a:solidFill>
          </a:ln>
        </p:spPr>
        <p:style>
          <a:lnRef idx="1">
            <a:schemeClr val="accent1"/>
          </a:lnRef>
          <a:fillRef idx="0">
            <a:schemeClr val="accent1"/>
          </a:fillRef>
          <a:effectRef idx="0">
            <a:srgbClr val="000000"/>
          </a:effectRef>
          <a:fontRef idx="minor">
            <a:schemeClr val="lt1"/>
          </a:fontRef>
        </p:style>
      </p:cxnSp>
      <p:sp>
        <p:nvSpPr>
          <p:cNvPr id="10" name="Rectangle 30">
            <a:extLst>
              <a:ext uri="{FF2B5EF4-FFF2-40B4-BE49-F238E27FC236}">
                <a16:creationId xmlns:a16="http://schemas.microsoft.com/office/drawing/2014/main" id="{0366173C-4EBD-4BFE-9593-41628CFDAD21}"/>
              </a:ext>
            </a:extLst>
          </p:cNvPr>
          <p:cNvSpPr txBox="1">
            <a:spLocks noChangeArrowheads="1"/>
          </p:cNvSpPr>
          <p:nvPr userDrawn="1"/>
        </p:nvSpPr>
        <p:spPr bwMode="auto">
          <a:xfrm>
            <a:off x="8610600" y="6536234"/>
            <a:ext cx="304801" cy="266700"/>
          </a:xfrm>
          <a:prstGeom prst="rect">
            <a:avLst/>
          </a:prstGeom>
          <a:noFill/>
          <a:ln w="9525">
            <a:noFill/>
            <a:miter lim="800000"/>
            <a:headEnd/>
            <a:tailEnd/>
          </a:ln>
          <a:effectLst/>
        </p:spPr>
        <p:txBody>
          <a:bodyPr wrap="none"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5C639030-093B-4E7D-A320-B8A4D3F5EC3B}" type="slidenum">
              <a:rPr lang="en-US" sz="900" smtClean="0">
                <a:solidFill>
                  <a:schemeClr val="tx1"/>
                </a:solidFill>
                <a:latin typeface="Arial" panose="020B0604020202020204" pitchFamily="34" charset="0"/>
                <a:cs typeface="Arial" panose="020B0604020202020204" pitchFamily="34" charset="0"/>
              </a:rPr>
              <a:pPr>
                <a:defRPr/>
              </a:pPr>
              <a:t>‹#›</a:t>
            </a:fld>
            <a:endParaRPr lang="en-US" sz="900" dirty="0">
              <a:solidFill>
                <a:schemeClr val="tx1"/>
              </a:solidFill>
              <a:latin typeface="Arial" panose="020B0604020202020204" pitchFamily="34" charset="0"/>
              <a:cs typeface="Arial" panose="020B0604020202020204" pitchFamily="34" charset="0"/>
            </a:endParaRPr>
          </a:p>
        </p:txBody>
      </p:sp>
      <p:sp>
        <p:nvSpPr>
          <p:cNvPr id="11" name="TextBox 7">
            <a:extLst>
              <a:ext uri="{FF2B5EF4-FFF2-40B4-BE49-F238E27FC236}">
                <a16:creationId xmlns:a16="http://schemas.microsoft.com/office/drawing/2014/main" id="{277F55C9-270F-407A-B5D2-B0C8F6BDE1A5}"/>
              </a:ext>
            </a:extLst>
          </p:cNvPr>
          <p:cNvSpPr txBox="1"/>
          <p:nvPr userDrawn="1"/>
        </p:nvSpPr>
        <p:spPr>
          <a:xfrm>
            <a:off x="904805" y="6575325"/>
            <a:ext cx="3743395" cy="215444"/>
          </a:xfrm>
          <a:prstGeom prst="rect">
            <a:avLst/>
          </a:prstGeom>
          <a:noFill/>
        </p:spPr>
        <p:txBody>
          <a:bodyPr wrap="square" rtlCol="0" anchor="ct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a:r>
              <a:rPr lang="en-US" sz="800" dirty="0" smtClean="0">
                <a:latin typeface="+mn-lt"/>
              </a:rPr>
              <a:t>Supplier Proposal Adequacy Guidelines</a:t>
            </a:r>
            <a:r>
              <a:rPr lang="en-US" sz="700" baseline="0" dirty="0" smtClean="0">
                <a:solidFill>
                  <a:schemeClr val="tx1"/>
                </a:solidFill>
                <a:latin typeface="+mn-lt"/>
                <a:cs typeface="Arial" panose="020B0604020202020204" pitchFamily="34" charset="0"/>
              </a:rPr>
              <a:t> </a:t>
            </a:r>
            <a:endParaRPr lang="en-US" sz="7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38220808"/>
      </p:ext>
    </p:extLst>
  </p:cSld>
  <p:clrMap bg1="lt1" tx1="dk1" bg2="lt2" tx2="dk2" accent1="accent1" accent2="accent2" accent3="accent3" accent4="accent4" accent5="accent5" accent6="accent6" hlink="hlink" folHlink="folHlink"/>
  <p:sldLayoutIdLst>
    <p:sldLayoutId id="2147483690" r:id="rId1"/>
    <p:sldLayoutId id="2147483674" r:id="rId2"/>
    <p:sldLayoutId id="2147483662" r:id="rId3"/>
    <p:sldLayoutId id="2147483664" r:id="rId4"/>
    <p:sldLayoutId id="2147483668" r:id="rId5"/>
    <p:sldLayoutId id="2147483669" r:id="rId6"/>
    <p:sldLayoutId id="2147483670" r:id="rId7"/>
    <p:sldLayoutId id="2147483665" r:id="rId8"/>
    <p:sldLayoutId id="2147483671" r:id="rId9"/>
    <p:sldLayoutId id="2147483673" r:id="rId10"/>
    <p:sldLayoutId id="2147483676" r:id="rId11"/>
    <p:sldLayoutId id="2147483663" r:id="rId12"/>
    <p:sldLayoutId id="2147483666" r:id="rId13"/>
    <p:sldLayoutId id="2147483667" r:id="rId14"/>
    <p:sldLayoutId id="2147483692" r:id="rId15"/>
    <p:sldLayoutId id="2147483693" r:id="rId16"/>
    <p:sldLayoutId id="2147483694" r:id="rId17"/>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400" b="1" kern="1200" spc="-20" baseline="0">
          <a:solidFill>
            <a:schemeClr val="tx1"/>
          </a:solidFill>
          <a:latin typeface="+mj-lt"/>
          <a:ea typeface="+mj-ea"/>
          <a:cs typeface="+mj-cs"/>
        </a:defRPr>
      </a:lvl1pPr>
    </p:titleStyle>
    <p:bodyStyle>
      <a:lvl1pPr marL="173736" indent="-173736"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47472"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2pPr>
      <a:lvl3pPr marL="512064"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685800"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859536"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1024128"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6pPr>
      <a:lvl7pPr marL="1197864"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7pPr>
      <a:lvl8pPr marL="1371600"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8pPr>
      <a:lvl9pPr marL="1545336" indent="-173736" algn="l" defTabSz="914400"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acqnet.gov/far/"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http://www.dcaa.mi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4F2E6B-FC60-4CF3-8462-A67581BD32DE}"/>
              </a:ext>
            </a:extLst>
          </p:cNvPr>
          <p:cNvSpPr>
            <a:spLocks noGrp="1"/>
          </p:cNvSpPr>
          <p:nvPr>
            <p:ph type="ctrTitle"/>
          </p:nvPr>
        </p:nvSpPr>
        <p:spPr/>
        <p:txBody>
          <a:bodyPr>
            <a:normAutofit/>
          </a:bodyPr>
          <a:lstStyle/>
          <a:p>
            <a:r>
              <a:rPr lang="en-US" dirty="0" smtClean="0"/>
              <a:t>Supplier Proposal Adequacy Guidelines</a:t>
            </a:r>
            <a:endParaRPr lang="en-US" dirty="0"/>
          </a:p>
        </p:txBody>
      </p:sp>
      <p:sp>
        <p:nvSpPr>
          <p:cNvPr id="8" name="Text Placeholder 7">
            <a:extLst>
              <a:ext uri="{FF2B5EF4-FFF2-40B4-BE49-F238E27FC236}">
                <a16:creationId xmlns:a16="http://schemas.microsoft.com/office/drawing/2014/main" id="{8F4184E0-0DD3-4AD2-9ED2-0A025F49B06A}"/>
              </a:ext>
            </a:extLst>
          </p:cNvPr>
          <p:cNvSpPr>
            <a:spLocks noGrp="1"/>
          </p:cNvSpPr>
          <p:nvPr>
            <p:ph type="body" sz="quarter" idx="10"/>
          </p:nvPr>
        </p:nvSpPr>
        <p:spPr/>
        <p:txBody>
          <a:bodyPr/>
          <a:lstStyle/>
          <a:p>
            <a:r>
              <a:rPr lang="en-US" dirty="0" smtClean="0"/>
              <a:t>September </a:t>
            </a:r>
            <a:r>
              <a:rPr lang="en-US" dirty="0" smtClean="0"/>
              <a:t>5, 2023</a:t>
            </a:r>
            <a:endParaRPr lang="en-US" dirty="0"/>
          </a:p>
        </p:txBody>
      </p:sp>
      <p:sp>
        <p:nvSpPr>
          <p:cNvPr id="9" name="Text Placeholder 8">
            <a:extLst>
              <a:ext uri="{FF2B5EF4-FFF2-40B4-BE49-F238E27FC236}">
                <a16:creationId xmlns:a16="http://schemas.microsoft.com/office/drawing/2014/main" id="{CDD90FC4-771B-42B6-85A2-9902DA623609}"/>
              </a:ext>
            </a:extLst>
          </p:cNvPr>
          <p:cNvSpPr>
            <a:spLocks noGrp="1"/>
          </p:cNvSpPr>
          <p:nvPr>
            <p:ph type="body" sz="quarter" idx="11"/>
          </p:nvPr>
        </p:nvSpPr>
        <p:spPr>
          <a:xfrm>
            <a:off x="4586836" y="3721719"/>
            <a:ext cx="4135581" cy="184666"/>
          </a:xfrm>
        </p:spPr>
        <p:txBody>
          <a:bodyPr/>
          <a:lstStyle/>
          <a:p>
            <a:r>
              <a:rPr lang="en-US" dirty="0" smtClean="0"/>
              <a:t>Greg Manley</a:t>
            </a:r>
            <a:endParaRPr lang="en-US" dirty="0"/>
          </a:p>
        </p:txBody>
      </p:sp>
      <p:sp>
        <p:nvSpPr>
          <p:cNvPr id="4" name="Text Placeholder 4">
            <a:extLst>
              <a:ext uri="{FF2B5EF4-FFF2-40B4-BE49-F238E27FC236}">
                <a16:creationId xmlns:a16="http://schemas.microsoft.com/office/drawing/2014/main" id="{07F85EC1-8743-9102-424D-D4D2C7F5DCC7}"/>
              </a:ext>
            </a:extLst>
          </p:cNvPr>
          <p:cNvSpPr>
            <a:spLocks noGrp="1" noRot="1" noMove="1" noResize="1" noEditPoints="1" noAdjustHandles="1" noChangeArrowheads="1" noChangeShapeType="1"/>
          </p:cNvSpPr>
          <p:nvPr>
            <p:ph type="body" sz="quarter" idx="12" hasCustomPrompt="1"/>
          </p:nvPr>
        </p:nvSpPr>
        <p:spPr>
          <a:xfrm>
            <a:off x="4586836" y="6360019"/>
            <a:ext cx="4135581" cy="123111"/>
          </a:xfrm>
        </p:spPr>
        <p:txBody>
          <a:bodyPr anchor="ctr">
            <a:spAutoFit/>
          </a:bodyPr>
          <a:lstStyle>
            <a:lvl1pPr marL="0" indent="0">
              <a:spcBef>
                <a:spcPts val="300"/>
              </a:spcBef>
              <a:buFontTx/>
              <a:buNone/>
              <a:defRPr sz="800" b="0">
                <a:solidFill>
                  <a:schemeClr val="bg1">
                    <a:lumMod val="95000"/>
                  </a:schemeClr>
                </a:solidFill>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algn="l">
              <a:lnSpc>
                <a:spcPct val="100000"/>
              </a:lnSpc>
              <a:spcBef>
                <a:spcPts val="600"/>
              </a:spcBef>
              <a:buSzPct val="100000"/>
            </a:pPr>
            <a:r>
              <a:rPr lang="en-US" sz="800" dirty="0"/>
              <a:t>Use of U.S. DoD</a:t>
            </a:r>
            <a:r>
              <a:rPr lang="en-US" sz="800" baseline="0" dirty="0"/>
              <a:t> visual information does not imply or constitute DoD endorsement.</a:t>
            </a:r>
            <a:endParaRPr lang="en-US" sz="800" dirty="0"/>
          </a:p>
        </p:txBody>
      </p:sp>
    </p:spTree>
    <p:extLst>
      <p:ext uri="{BB962C8B-B14F-4D97-AF65-F5344CB8AC3E}">
        <p14:creationId xmlns:p14="http://schemas.microsoft.com/office/powerpoint/2010/main" val="194525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31376" y="1388037"/>
            <a:ext cx="8303472" cy="4608975"/>
          </a:xfrm>
          <a:prstGeom prst="rect">
            <a:avLst/>
          </a:prstGeom>
        </p:spPr>
      </p:pic>
      <p:sp>
        <p:nvSpPr>
          <p:cNvPr id="3" name="Title 2"/>
          <p:cNvSpPr>
            <a:spLocks noGrp="1"/>
          </p:cNvSpPr>
          <p:nvPr>
            <p:ph type="title"/>
          </p:nvPr>
        </p:nvSpPr>
        <p:spPr/>
        <p:txBody>
          <a:bodyPr/>
          <a:lstStyle/>
          <a:p>
            <a:r>
              <a:rPr lang="en-US" dirty="0" smtClean="0"/>
              <a:t>FAR 15.2 Table Example</a:t>
            </a:r>
            <a:endParaRPr lang="en-US" dirty="0"/>
          </a:p>
        </p:txBody>
      </p:sp>
    </p:spTree>
    <p:extLst>
      <p:ext uri="{BB962C8B-B14F-4D97-AF65-F5344CB8AC3E}">
        <p14:creationId xmlns:p14="http://schemas.microsoft.com/office/powerpoint/2010/main" val="282117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675" y="288612"/>
            <a:ext cx="7085965" cy="640080"/>
          </a:xfrm>
        </p:spPr>
        <p:txBody>
          <a:bodyPr/>
          <a:lstStyle/>
          <a:p>
            <a:r>
              <a:rPr lang="en-US" dirty="0"/>
              <a:t>Cost Element Breakdown by Line Item</a:t>
            </a:r>
          </a:p>
        </p:txBody>
      </p:sp>
      <p:sp>
        <p:nvSpPr>
          <p:cNvPr id="4" name="Slide Number Placeholder 3"/>
          <p:cNvSpPr>
            <a:spLocks noGrp="1"/>
          </p:cNvSpPr>
          <p:nvPr>
            <p:ph type="sldNum" sz="quarter" idx="10"/>
          </p:nvPr>
        </p:nvSpPr>
        <p:spPr/>
        <p:txBody>
          <a:bodyPr/>
          <a:lstStyle/>
          <a:p>
            <a:pPr>
              <a:defRPr/>
            </a:pPr>
            <a:endParaRPr lang="en-US" b="1" dirty="0"/>
          </a:p>
        </p:txBody>
      </p:sp>
      <p:sp>
        <p:nvSpPr>
          <p:cNvPr id="5" name="Content Placeholder 4"/>
          <p:cNvSpPr>
            <a:spLocks noGrp="1"/>
          </p:cNvSpPr>
          <p:nvPr>
            <p:ph sz="half" idx="4294967295"/>
          </p:nvPr>
        </p:nvSpPr>
        <p:spPr>
          <a:xfrm>
            <a:off x="390248" y="5562600"/>
            <a:ext cx="5029200" cy="762000"/>
          </a:xfrm>
        </p:spPr>
        <p:txBody>
          <a:bodyPr>
            <a:normAutofit lnSpcReduction="10000"/>
          </a:bodyPr>
          <a:lstStyle/>
          <a:p>
            <a:pPr marL="0" indent="0">
              <a:buNone/>
            </a:pPr>
            <a:r>
              <a:rPr lang="en-US" sz="1200" dirty="0" smtClean="0">
                <a:solidFill>
                  <a:schemeClr val="bg1"/>
                </a:solidFill>
              </a:rPr>
              <a:t>Site Location – Canoga Park</a:t>
            </a:r>
          </a:p>
          <a:p>
            <a:pPr marL="0" indent="0">
              <a:buNone/>
            </a:pPr>
            <a:r>
              <a:rPr lang="en-US" sz="1200" dirty="0" smtClean="0">
                <a:solidFill>
                  <a:schemeClr val="bg1"/>
                </a:solidFill>
              </a:rPr>
              <a:t>Address – 8900 </a:t>
            </a:r>
            <a:r>
              <a:rPr lang="en-US" sz="1200" dirty="0">
                <a:solidFill>
                  <a:schemeClr val="bg1"/>
                </a:solidFill>
              </a:rPr>
              <a:t>De Soto </a:t>
            </a:r>
            <a:r>
              <a:rPr lang="en-US" sz="1200" dirty="0" smtClean="0">
                <a:solidFill>
                  <a:schemeClr val="bg1"/>
                </a:solidFill>
              </a:rPr>
              <a:t>Avenue Canoga </a:t>
            </a:r>
            <a:r>
              <a:rPr lang="en-US" sz="1200" dirty="0">
                <a:solidFill>
                  <a:schemeClr val="bg1"/>
                </a:solidFill>
              </a:rPr>
              <a:t>Park, CA </a:t>
            </a:r>
            <a:r>
              <a:rPr lang="en-US" sz="1200" dirty="0" smtClean="0">
                <a:solidFill>
                  <a:schemeClr val="bg1"/>
                </a:solidFill>
              </a:rPr>
              <a:t>91304</a:t>
            </a:r>
          </a:p>
          <a:p>
            <a:pPr marL="0" indent="0">
              <a:buNone/>
            </a:pPr>
            <a:r>
              <a:rPr lang="en-US" sz="1200" dirty="0" smtClean="0">
                <a:solidFill>
                  <a:schemeClr val="bg1"/>
                </a:solidFill>
              </a:rPr>
              <a:t>1345 employees and 170 temps – 1515 people total</a:t>
            </a:r>
          </a:p>
        </p:txBody>
      </p:sp>
      <p:sp>
        <p:nvSpPr>
          <p:cNvPr id="7" name="Content Placeholder 1"/>
          <p:cNvSpPr>
            <a:spLocks noGrp="1"/>
          </p:cNvSpPr>
          <p:nvPr>
            <p:ph idx="4294967295"/>
          </p:nvPr>
        </p:nvSpPr>
        <p:spPr>
          <a:xfrm>
            <a:off x="403225" y="1060450"/>
            <a:ext cx="8359775" cy="5264150"/>
          </a:xfrm>
        </p:spPr>
        <p:txBody>
          <a:bodyPr/>
          <a:lstStyle/>
          <a:p>
            <a:pPr lvl="1"/>
            <a:r>
              <a:rPr lang="en-US" dirty="0" smtClean="0"/>
              <a:t>A </a:t>
            </a:r>
            <a:r>
              <a:rPr lang="en-US" dirty="0"/>
              <a:t>cost element breakdown is required for each proposed line item. If the proposal covers multiple price points or multiple years, a cost element breakdown will be required for each price point for each year</a:t>
            </a:r>
            <a:r>
              <a:rPr lang="en-US" dirty="0" smtClean="0"/>
              <a:t>.</a:t>
            </a:r>
          </a:p>
          <a:p>
            <a:pPr lvl="2"/>
            <a:r>
              <a:rPr lang="en-US" sz="1400" dirty="0" smtClean="0"/>
              <a:t>For </a:t>
            </a:r>
            <a:r>
              <a:rPr lang="en-US" sz="1400" dirty="0"/>
              <a:t>example, assume your proposal includes the following three line items</a:t>
            </a:r>
            <a:r>
              <a:rPr lang="en-US" sz="1400" dirty="0" smtClean="0"/>
              <a:t>:</a:t>
            </a:r>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You </a:t>
            </a:r>
            <a:r>
              <a:rPr lang="en-US" dirty="0"/>
              <a:t>would need to provide separate cost element breakdowns for Parts ABC, ABB and the NRE. See the next slide for an example</a:t>
            </a:r>
            <a:r>
              <a:rPr lang="en-US" dirty="0" smtClean="0"/>
              <a:t>.</a:t>
            </a:r>
          </a:p>
          <a:p>
            <a:pPr lvl="2"/>
            <a:r>
              <a:rPr lang="en-US" dirty="0" smtClean="0"/>
              <a:t>* </a:t>
            </a:r>
            <a:r>
              <a:rPr lang="en-US" dirty="0"/>
              <a:t>Slight differences due to rounding.</a:t>
            </a:r>
          </a:p>
          <a:p>
            <a:pPr lvl="1"/>
            <a:endParaRPr lang="en-US" dirty="0"/>
          </a:p>
          <a:p>
            <a:pPr lvl="1"/>
            <a:endParaRPr lang="en-US" dirty="0"/>
          </a:p>
        </p:txBody>
      </p:sp>
      <p:pic>
        <p:nvPicPr>
          <p:cNvPr id="3" name="Picture 2"/>
          <p:cNvPicPr>
            <a:picLocks noChangeAspect="1"/>
          </p:cNvPicPr>
          <p:nvPr/>
        </p:nvPicPr>
        <p:blipFill>
          <a:blip r:embed="rId3"/>
          <a:stretch>
            <a:fillRect/>
          </a:stretch>
        </p:blipFill>
        <p:spPr>
          <a:xfrm>
            <a:off x="679461" y="2417884"/>
            <a:ext cx="7003073" cy="1019908"/>
          </a:xfrm>
          <a:prstGeom prst="rect">
            <a:avLst/>
          </a:prstGeom>
        </p:spPr>
      </p:pic>
      <p:sp>
        <p:nvSpPr>
          <p:cNvPr id="6" name="TextBox 5"/>
          <p:cNvSpPr txBox="1"/>
          <p:nvPr/>
        </p:nvSpPr>
        <p:spPr>
          <a:xfrm>
            <a:off x="0" y="0"/>
            <a:ext cx="1604513" cy="353683"/>
          </a:xfrm>
          <a:prstGeom prst="rect">
            <a:avLst/>
          </a:prstGeom>
          <a:solidFill>
            <a:schemeClr val="bg1"/>
          </a:solidFill>
        </p:spPr>
        <p:txBody>
          <a:bodyPr wrap="square" lIns="0" tIns="0" rIns="0" bIns="0" rtlCol="0">
            <a:spAutoFit/>
          </a:bodyPr>
          <a:lstStyle/>
          <a:p>
            <a:pPr algn="l">
              <a:lnSpc>
                <a:spcPct val="100000"/>
              </a:lnSpc>
              <a:spcBef>
                <a:spcPts val="900"/>
              </a:spcBef>
              <a:buSzPct val="100000"/>
            </a:pPr>
            <a:endParaRPr lang="en-US" sz="1800" dirty="0"/>
          </a:p>
        </p:txBody>
      </p:sp>
    </p:spTree>
    <p:extLst>
      <p:ext uri="{BB962C8B-B14F-4D97-AF65-F5344CB8AC3E}">
        <p14:creationId xmlns:p14="http://schemas.microsoft.com/office/powerpoint/2010/main" val="321671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675" y="288612"/>
            <a:ext cx="7085965" cy="640080"/>
          </a:xfrm>
        </p:spPr>
        <p:txBody>
          <a:bodyPr/>
          <a:lstStyle/>
          <a:p>
            <a:r>
              <a:rPr lang="en-US" dirty="0"/>
              <a:t>Cost Element Breakdown by Line </a:t>
            </a:r>
            <a:r>
              <a:rPr lang="en-US" dirty="0" smtClean="0"/>
              <a:t>Item Example</a:t>
            </a:r>
            <a:endParaRPr lang="en-US" dirty="0"/>
          </a:p>
        </p:txBody>
      </p:sp>
      <p:sp>
        <p:nvSpPr>
          <p:cNvPr id="4" name="Slide Number Placeholder 3"/>
          <p:cNvSpPr>
            <a:spLocks noGrp="1"/>
          </p:cNvSpPr>
          <p:nvPr>
            <p:ph type="sldNum" sz="quarter" idx="10"/>
          </p:nvPr>
        </p:nvSpPr>
        <p:spPr/>
        <p:txBody>
          <a:bodyPr/>
          <a:lstStyle/>
          <a:p>
            <a:pPr>
              <a:defRPr/>
            </a:pPr>
            <a:endParaRPr lang="en-US" b="1" dirty="0"/>
          </a:p>
        </p:txBody>
      </p:sp>
      <p:sp>
        <p:nvSpPr>
          <p:cNvPr id="5" name="Content Placeholder 4"/>
          <p:cNvSpPr>
            <a:spLocks noGrp="1"/>
          </p:cNvSpPr>
          <p:nvPr>
            <p:ph sz="half" idx="4294967295"/>
          </p:nvPr>
        </p:nvSpPr>
        <p:spPr>
          <a:xfrm>
            <a:off x="390248" y="5562600"/>
            <a:ext cx="5029200" cy="762000"/>
          </a:xfrm>
        </p:spPr>
        <p:txBody>
          <a:bodyPr>
            <a:normAutofit lnSpcReduction="10000"/>
          </a:bodyPr>
          <a:lstStyle/>
          <a:p>
            <a:pPr marL="0" indent="0">
              <a:buNone/>
            </a:pPr>
            <a:r>
              <a:rPr lang="en-US" sz="1200" dirty="0" smtClean="0">
                <a:solidFill>
                  <a:schemeClr val="bg1"/>
                </a:solidFill>
              </a:rPr>
              <a:t>Site Location – Canoga Park</a:t>
            </a:r>
          </a:p>
          <a:p>
            <a:pPr marL="0" indent="0">
              <a:buNone/>
            </a:pPr>
            <a:r>
              <a:rPr lang="en-US" sz="1200" dirty="0" smtClean="0">
                <a:solidFill>
                  <a:schemeClr val="bg1"/>
                </a:solidFill>
              </a:rPr>
              <a:t>Address – 8900 </a:t>
            </a:r>
            <a:r>
              <a:rPr lang="en-US" sz="1200" dirty="0">
                <a:solidFill>
                  <a:schemeClr val="bg1"/>
                </a:solidFill>
              </a:rPr>
              <a:t>De Soto </a:t>
            </a:r>
            <a:r>
              <a:rPr lang="en-US" sz="1200" dirty="0" smtClean="0">
                <a:solidFill>
                  <a:schemeClr val="bg1"/>
                </a:solidFill>
              </a:rPr>
              <a:t>Avenue Canoga </a:t>
            </a:r>
            <a:r>
              <a:rPr lang="en-US" sz="1200" dirty="0">
                <a:solidFill>
                  <a:schemeClr val="bg1"/>
                </a:solidFill>
              </a:rPr>
              <a:t>Park, CA </a:t>
            </a:r>
            <a:r>
              <a:rPr lang="en-US" sz="1200" dirty="0" smtClean="0">
                <a:solidFill>
                  <a:schemeClr val="bg1"/>
                </a:solidFill>
              </a:rPr>
              <a:t>91304</a:t>
            </a:r>
          </a:p>
          <a:p>
            <a:pPr marL="0" indent="0">
              <a:buNone/>
            </a:pPr>
            <a:r>
              <a:rPr lang="en-US" sz="1200" dirty="0" smtClean="0">
                <a:solidFill>
                  <a:schemeClr val="bg1"/>
                </a:solidFill>
              </a:rPr>
              <a:t>1345 employees and 170 temps – 1515 people total</a:t>
            </a:r>
          </a:p>
        </p:txBody>
      </p:sp>
      <p:pic>
        <p:nvPicPr>
          <p:cNvPr id="3" name="Picture 2"/>
          <p:cNvPicPr>
            <a:picLocks noChangeAspect="1"/>
          </p:cNvPicPr>
          <p:nvPr/>
        </p:nvPicPr>
        <p:blipFill>
          <a:blip r:embed="rId3"/>
          <a:stretch>
            <a:fillRect/>
          </a:stretch>
        </p:blipFill>
        <p:spPr>
          <a:xfrm>
            <a:off x="390248" y="1031448"/>
            <a:ext cx="8646710" cy="5123167"/>
          </a:xfrm>
          <a:prstGeom prst="rect">
            <a:avLst/>
          </a:prstGeom>
        </p:spPr>
      </p:pic>
      <p:sp>
        <p:nvSpPr>
          <p:cNvPr id="6" name="TextBox 5"/>
          <p:cNvSpPr txBox="1"/>
          <p:nvPr/>
        </p:nvSpPr>
        <p:spPr>
          <a:xfrm>
            <a:off x="0" y="0"/>
            <a:ext cx="1604513" cy="288612"/>
          </a:xfrm>
          <a:prstGeom prst="rect">
            <a:avLst/>
          </a:prstGeom>
          <a:solidFill>
            <a:schemeClr val="bg1"/>
          </a:solidFill>
        </p:spPr>
        <p:txBody>
          <a:bodyPr wrap="square" lIns="0" tIns="0" rIns="0" bIns="0" rtlCol="0">
            <a:spAutoFit/>
          </a:bodyPr>
          <a:lstStyle/>
          <a:p>
            <a:pPr algn="l">
              <a:lnSpc>
                <a:spcPct val="100000"/>
              </a:lnSpc>
              <a:spcBef>
                <a:spcPts val="900"/>
              </a:spcBef>
              <a:buSzPct val="100000"/>
            </a:pPr>
            <a:endParaRPr lang="en-US" sz="1800" dirty="0"/>
          </a:p>
        </p:txBody>
      </p:sp>
    </p:spTree>
    <p:extLst>
      <p:ext uri="{BB962C8B-B14F-4D97-AF65-F5344CB8AC3E}">
        <p14:creationId xmlns:p14="http://schemas.microsoft.com/office/powerpoint/2010/main" val="424448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833" y="1060450"/>
            <a:ext cx="8238167" cy="5264150"/>
          </a:xfrm>
        </p:spPr>
        <p:txBody>
          <a:bodyPr/>
          <a:lstStyle/>
          <a:p>
            <a:r>
              <a:rPr lang="en-US" sz="1800" dirty="0" smtClean="0"/>
              <a:t>When </a:t>
            </a:r>
            <a:r>
              <a:rPr lang="en-US" sz="1800" dirty="0"/>
              <a:t>more than one contract line item (Part number, NRE etc.) is proposed, you must provide summary total amounts covering all items for each element of cost. If the proposal covers a high, mid and low point, the summary needs to only be for those points, not all the different combinations that can result from range pricing. If the proposal is for multiple years there needs to be a summary for each of the years.</a:t>
            </a:r>
          </a:p>
          <a:p>
            <a:pPr lvl="1"/>
            <a:r>
              <a:rPr lang="en-US" dirty="0"/>
              <a:t>For example if your </a:t>
            </a:r>
            <a:r>
              <a:rPr lang="en-US" dirty="0" smtClean="0"/>
              <a:t>proposal </a:t>
            </a:r>
            <a:r>
              <a:rPr lang="en-US" dirty="0"/>
              <a:t>included the following </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You </a:t>
            </a:r>
            <a:r>
              <a:rPr lang="en-US" dirty="0"/>
              <a:t>would need to provide a summary by cost element that includes the total proposed value of $1,542,250. See the next slide for an example showing the three individual cost elements being combined into a summary.</a:t>
            </a:r>
          </a:p>
          <a:p>
            <a:pPr marL="457200" lvl="1" indent="0">
              <a:buNone/>
            </a:pPr>
            <a:r>
              <a:rPr lang="en-US" dirty="0"/>
              <a:t>* Slight differences due to rounding.</a:t>
            </a:r>
          </a:p>
        </p:txBody>
      </p:sp>
      <p:sp>
        <p:nvSpPr>
          <p:cNvPr id="3" name="Title 2"/>
          <p:cNvSpPr>
            <a:spLocks noGrp="1"/>
          </p:cNvSpPr>
          <p:nvPr>
            <p:ph type="title"/>
          </p:nvPr>
        </p:nvSpPr>
        <p:spPr/>
        <p:txBody>
          <a:bodyPr/>
          <a:lstStyle/>
          <a:p>
            <a:r>
              <a:rPr lang="en-US" dirty="0" smtClean="0"/>
              <a:t>Summary Cost Element Breakdown </a:t>
            </a:r>
            <a:endParaRPr lang="en-US" dirty="0"/>
          </a:p>
        </p:txBody>
      </p:sp>
      <p:pic>
        <p:nvPicPr>
          <p:cNvPr id="5" name="Picture 4"/>
          <p:cNvPicPr>
            <a:picLocks noChangeAspect="1"/>
          </p:cNvPicPr>
          <p:nvPr/>
        </p:nvPicPr>
        <p:blipFill>
          <a:blip r:embed="rId3"/>
          <a:stretch>
            <a:fillRect/>
          </a:stretch>
        </p:blipFill>
        <p:spPr>
          <a:xfrm>
            <a:off x="860293" y="3151333"/>
            <a:ext cx="7826507" cy="1367390"/>
          </a:xfrm>
          <a:prstGeom prst="rect">
            <a:avLst/>
          </a:prstGeom>
        </p:spPr>
      </p:pic>
    </p:spTree>
    <p:extLst>
      <p:ext uri="{BB962C8B-B14F-4D97-AF65-F5344CB8AC3E}">
        <p14:creationId xmlns:p14="http://schemas.microsoft.com/office/powerpoint/2010/main" val="253605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Cost Element Breakdown Example</a:t>
            </a:r>
            <a:endParaRPr lang="en-US" dirty="0"/>
          </a:p>
        </p:txBody>
      </p:sp>
      <p:sp>
        <p:nvSpPr>
          <p:cNvPr id="3" name="Slide Number Placeholder 2"/>
          <p:cNvSpPr>
            <a:spLocks noGrp="1"/>
          </p:cNvSpPr>
          <p:nvPr>
            <p:ph type="sldNum" sz="quarter" idx="10"/>
          </p:nvPr>
        </p:nvSpPr>
        <p:spPr/>
        <p:txBody>
          <a:bodyPr/>
          <a:lstStyle/>
          <a:p>
            <a:pPr>
              <a:defRPr/>
            </a:pPr>
            <a:endParaRPr lang="en-US" dirty="0"/>
          </a:p>
        </p:txBody>
      </p:sp>
      <p:pic>
        <p:nvPicPr>
          <p:cNvPr id="5" name="Picture 4"/>
          <p:cNvPicPr>
            <a:picLocks noChangeAspect="1"/>
          </p:cNvPicPr>
          <p:nvPr/>
        </p:nvPicPr>
        <p:blipFill>
          <a:blip r:embed="rId3"/>
          <a:stretch>
            <a:fillRect/>
          </a:stretch>
        </p:blipFill>
        <p:spPr>
          <a:xfrm>
            <a:off x="316524" y="1055939"/>
            <a:ext cx="2727784" cy="3058861"/>
          </a:xfrm>
          <a:prstGeom prst="rect">
            <a:avLst/>
          </a:prstGeom>
        </p:spPr>
      </p:pic>
      <p:pic>
        <p:nvPicPr>
          <p:cNvPr id="6" name="Picture 5"/>
          <p:cNvPicPr>
            <a:picLocks noChangeAspect="1"/>
          </p:cNvPicPr>
          <p:nvPr/>
        </p:nvPicPr>
        <p:blipFill>
          <a:blip r:embed="rId4"/>
          <a:stretch>
            <a:fillRect/>
          </a:stretch>
        </p:blipFill>
        <p:spPr>
          <a:xfrm>
            <a:off x="5742395" y="1059675"/>
            <a:ext cx="2698219" cy="3055126"/>
          </a:xfrm>
          <a:prstGeom prst="rect">
            <a:avLst/>
          </a:prstGeom>
        </p:spPr>
      </p:pic>
      <p:pic>
        <p:nvPicPr>
          <p:cNvPr id="7" name="Picture 6"/>
          <p:cNvPicPr>
            <a:picLocks noChangeAspect="1"/>
          </p:cNvPicPr>
          <p:nvPr/>
        </p:nvPicPr>
        <p:blipFill>
          <a:blip r:embed="rId5"/>
          <a:stretch>
            <a:fillRect/>
          </a:stretch>
        </p:blipFill>
        <p:spPr>
          <a:xfrm>
            <a:off x="3095276" y="1056957"/>
            <a:ext cx="2647120" cy="5435918"/>
          </a:xfrm>
          <a:prstGeom prst="rect">
            <a:avLst/>
          </a:prstGeom>
        </p:spPr>
      </p:pic>
      <p:sp>
        <p:nvSpPr>
          <p:cNvPr id="4" name="TextBox 3"/>
          <p:cNvSpPr txBox="1"/>
          <p:nvPr/>
        </p:nvSpPr>
        <p:spPr>
          <a:xfrm>
            <a:off x="0" y="0"/>
            <a:ext cx="1578634" cy="288612"/>
          </a:xfrm>
          <a:prstGeom prst="rect">
            <a:avLst/>
          </a:prstGeom>
          <a:solidFill>
            <a:schemeClr val="bg1"/>
          </a:solidFill>
        </p:spPr>
        <p:txBody>
          <a:bodyPr wrap="square" lIns="0" tIns="0" rIns="0" bIns="0" rtlCol="0">
            <a:spAutoFit/>
          </a:bodyPr>
          <a:lstStyle/>
          <a:p>
            <a:pPr algn="l">
              <a:lnSpc>
                <a:spcPct val="100000"/>
              </a:lnSpc>
              <a:spcBef>
                <a:spcPts val="900"/>
              </a:spcBef>
              <a:buSzPct val="100000"/>
            </a:pPr>
            <a:endParaRPr lang="en-US" sz="1800" dirty="0"/>
          </a:p>
        </p:txBody>
      </p:sp>
    </p:spTree>
    <p:extLst>
      <p:ext uri="{BB962C8B-B14F-4D97-AF65-F5344CB8AC3E}">
        <p14:creationId xmlns:p14="http://schemas.microsoft.com/office/powerpoint/2010/main" val="2116268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654" y="1060450"/>
            <a:ext cx="8227346" cy="5264150"/>
          </a:xfrm>
        </p:spPr>
        <p:txBody>
          <a:bodyPr/>
          <a:lstStyle/>
          <a:p>
            <a:r>
              <a:rPr lang="en-US" sz="1800" dirty="0"/>
              <a:t>If the proposal is for a base year plus option years, there needs to be a summary Cost Element Breakdown for each of the years at the points in the RFP requiring Cost or Pricing.</a:t>
            </a:r>
          </a:p>
        </p:txBody>
      </p:sp>
      <p:sp>
        <p:nvSpPr>
          <p:cNvPr id="3" name="Title 2"/>
          <p:cNvSpPr>
            <a:spLocks noGrp="1"/>
          </p:cNvSpPr>
          <p:nvPr>
            <p:ph type="title"/>
          </p:nvPr>
        </p:nvSpPr>
        <p:spPr/>
        <p:txBody>
          <a:bodyPr/>
          <a:lstStyle/>
          <a:p>
            <a:r>
              <a:rPr lang="en-US" dirty="0" smtClean="0"/>
              <a:t>Summary Cost Element Breakdown</a:t>
            </a:r>
            <a:endParaRPr lang="en-US" dirty="0"/>
          </a:p>
        </p:txBody>
      </p:sp>
      <p:pic>
        <p:nvPicPr>
          <p:cNvPr id="5" name="Picture 4"/>
          <p:cNvPicPr>
            <a:picLocks noChangeAspect="1"/>
          </p:cNvPicPr>
          <p:nvPr/>
        </p:nvPicPr>
        <p:blipFill rotWithShape="1">
          <a:blip r:embed="rId3"/>
          <a:srcRect l="1" r="232" b="13171"/>
          <a:stretch/>
        </p:blipFill>
        <p:spPr>
          <a:xfrm>
            <a:off x="1393020" y="4274045"/>
            <a:ext cx="6380182" cy="2222295"/>
          </a:xfrm>
          <a:prstGeom prst="rect">
            <a:avLst/>
          </a:prstGeom>
        </p:spPr>
      </p:pic>
      <p:pic>
        <p:nvPicPr>
          <p:cNvPr id="6" name="Picture 5"/>
          <p:cNvPicPr>
            <a:picLocks noChangeAspect="1"/>
          </p:cNvPicPr>
          <p:nvPr/>
        </p:nvPicPr>
        <p:blipFill>
          <a:blip r:embed="rId4"/>
          <a:stretch>
            <a:fillRect/>
          </a:stretch>
        </p:blipFill>
        <p:spPr>
          <a:xfrm>
            <a:off x="592917" y="1892844"/>
            <a:ext cx="8170083" cy="2297857"/>
          </a:xfrm>
          <a:prstGeom prst="rect">
            <a:avLst/>
          </a:prstGeom>
        </p:spPr>
      </p:pic>
    </p:spTree>
    <p:extLst>
      <p:ext uri="{BB962C8B-B14F-4D97-AF65-F5344CB8AC3E}">
        <p14:creationId xmlns:p14="http://schemas.microsoft.com/office/powerpoint/2010/main" val="390779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065" y="1060450"/>
            <a:ext cx="8221935" cy="5264150"/>
          </a:xfrm>
        </p:spPr>
        <p:txBody>
          <a:bodyPr>
            <a:normAutofit/>
          </a:bodyPr>
          <a:lstStyle/>
          <a:p>
            <a:r>
              <a:rPr lang="en-US" dirty="0" smtClean="0">
                <a:latin typeface="+mj-lt"/>
              </a:rPr>
              <a:t>Include </a:t>
            </a:r>
            <a:r>
              <a:rPr lang="en-US" dirty="0">
                <a:latin typeface="+mj-lt"/>
              </a:rPr>
              <a:t>a BOM for each individual part proposed. A BOM is a list of the raw materials, subassemblies, etc., needed to manufacture a product</a:t>
            </a:r>
            <a:r>
              <a:rPr lang="en-US" dirty="0" smtClean="0">
                <a:latin typeface="+mj-lt"/>
              </a:rPr>
              <a:t>. Provide </a:t>
            </a:r>
            <a:r>
              <a:rPr lang="en-US" dirty="0">
                <a:latin typeface="+mj-lt"/>
              </a:rPr>
              <a:t>your BOMs in Excel format.</a:t>
            </a:r>
          </a:p>
          <a:p>
            <a:pPr lvl="1"/>
            <a:r>
              <a:rPr lang="en-US" sz="1800" dirty="0">
                <a:latin typeface="+mj-lt"/>
              </a:rPr>
              <a:t>The consolidated and individual BOMs need to identify the following for each line item</a:t>
            </a:r>
            <a:r>
              <a:rPr lang="en-US" sz="1800" dirty="0" smtClean="0">
                <a:latin typeface="+mj-lt"/>
              </a:rPr>
              <a:t>:</a:t>
            </a:r>
          </a:p>
          <a:p>
            <a:pPr lvl="1"/>
            <a:r>
              <a:rPr lang="en-US" sz="1800" dirty="0" smtClean="0">
                <a:latin typeface="+mj-lt"/>
              </a:rPr>
              <a:t>Part </a:t>
            </a:r>
            <a:r>
              <a:rPr lang="en-US" sz="1800" dirty="0">
                <a:latin typeface="+mj-lt"/>
              </a:rPr>
              <a:t>number and description.</a:t>
            </a:r>
          </a:p>
          <a:p>
            <a:pPr lvl="1"/>
            <a:r>
              <a:rPr lang="en-US" sz="1800" dirty="0">
                <a:latin typeface="+mj-lt"/>
              </a:rPr>
              <a:t>Supplier.</a:t>
            </a:r>
          </a:p>
          <a:p>
            <a:pPr lvl="1"/>
            <a:r>
              <a:rPr lang="en-US" sz="1800" dirty="0">
                <a:latin typeface="+mj-lt"/>
              </a:rPr>
              <a:t>Quantity.</a:t>
            </a:r>
          </a:p>
          <a:p>
            <a:pPr lvl="1"/>
            <a:r>
              <a:rPr lang="en-US" sz="1800" dirty="0">
                <a:latin typeface="+mj-lt"/>
              </a:rPr>
              <a:t>Unit price –Unit pricing on the BOM should tie to the support.</a:t>
            </a:r>
          </a:p>
          <a:p>
            <a:pPr lvl="1"/>
            <a:r>
              <a:rPr lang="en-US" sz="1800" dirty="0">
                <a:latin typeface="+mj-lt"/>
              </a:rPr>
              <a:t>Total price.</a:t>
            </a:r>
          </a:p>
          <a:p>
            <a:pPr lvl="1"/>
            <a:r>
              <a:rPr lang="en-US" sz="1800" dirty="0">
                <a:latin typeface="+mj-lt"/>
              </a:rPr>
              <a:t>Basis for </a:t>
            </a:r>
            <a:r>
              <a:rPr lang="en-US" sz="1800" dirty="0" smtClean="0">
                <a:latin typeface="+mj-lt"/>
              </a:rPr>
              <a:t>Pricing/Basis of Estimate </a:t>
            </a:r>
            <a:r>
              <a:rPr lang="en-US" sz="1800" dirty="0">
                <a:latin typeface="+mj-lt"/>
              </a:rPr>
              <a:t>(vendor quotes, purchase orders</a:t>
            </a:r>
            <a:r>
              <a:rPr lang="en-US" sz="1800" dirty="0" smtClean="0">
                <a:latin typeface="+mj-lt"/>
              </a:rPr>
              <a:t>).**</a:t>
            </a:r>
            <a:endParaRPr lang="en-US" sz="1800" dirty="0">
              <a:latin typeface="+mj-lt"/>
            </a:endParaRPr>
          </a:p>
          <a:p>
            <a:pPr marL="457200" lvl="1" indent="0">
              <a:buNone/>
            </a:pPr>
            <a:r>
              <a:rPr lang="en-US" sz="1800" dirty="0" smtClean="0">
                <a:latin typeface="+mj-lt"/>
              </a:rPr>
              <a:t>**</a:t>
            </a:r>
            <a:r>
              <a:rPr lang="en-US" sz="1800" dirty="0">
                <a:latin typeface="+mj-lt"/>
              </a:rPr>
              <a:t>Source of pricing (PO, quote, etc.) must be referenced in the BOM.</a:t>
            </a:r>
          </a:p>
        </p:txBody>
      </p:sp>
      <p:sp>
        <p:nvSpPr>
          <p:cNvPr id="3" name="Title 2"/>
          <p:cNvSpPr>
            <a:spLocks noGrp="1"/>
          </p:cNvSpPr>
          <p:nvPr>
            <p:ph type="title"/>
          </p:nvPr>
        </p:nvSpPr>
        <p:spPr/>
        <p:txBody>
          <a:bodyPr/>
          <a:lstStyle/>
          <a:p>
            <a:r>
              <a:rPr lang="en-US" dirty="0" smtClean="0"/>
              <a:t>Material</a:t>
            </a:r>
            <a:endParaRPr lang="en-US" dirty="0"/>
          </a:p>
        </p:txBody>
      </p:sp>
    </p:spTree>
    <p:extLst>
      <p:ext uri="{BB962C8B-B14F-4D97-AF65-F5344CB8AC3E}">
        <p14:creationId xmlns:p14="http://schemas.microsoft.com/office/powerpoint/2010/main" val="1461903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476" y="1060450"/>
            <a:ext cx="8216524" cy="5264150"/>
          </a:xfrm>
        </p:spPr>
        <p:txBody>
          <a:bodyPr/>
          <a:lstStyle/>
          <a:p>
            <a:r>
              <a:rPr lang="en-US" dirty="0"/>
              <a:t>If attrition/yield or scrap are added to your material, you will need to submit adequate basis of estimates and support as appropriate</a:t>
            </a:r>
            <a:r>
              <a:rPr lang="en-US" dirty="0" smtClean="0"/>
              <a:t>.</a:t>
            </a:r>
            <a:endParaRPr lang="en-US" dirty="0"/>
          </a:p>
          <a:p>
            <a:r>
              <a:rPr lang="en-US" dirty="0"/>
              <a:t>There are times when your BOM may be impacted by minimum buys or NRE that is passed along from your supplier. If this happens, make sure this is clearly identified on the BOM and the supporting quotes or </a:t>
            </a:r>
            <a:r>
              <a:rPr lang="en-US" dirty="0" smtClean="0"/>
              <a:t>Purchase Orders(PO’s).</a:t>
            </a:r>
            <a:endParaRPr lang="en-US" dirty="0"/>
          </a:p>
          <a:p>
            <a:r>
              <a:rPr lang="en-US" dirty="0"/>
              <a:t>In addition to the individual BOMs, FAR requires a consolidated BOM in your proposal. A consolidated BOM is a listing of all the material needed for the proposal. A consolidated BOM combines all the materials for each of the parts being proposed, as well as assemblies, services or material associated with NRE.</a:t>
            </a:r>
          </a:p>
        </p:txBody>
      </p:sp>
      <p:sp>
        <p:nvSpPr>
          <p:cNvPr id="3" name="Title 2"/>
          <p:cNvSpPr>
            <a:spLocks noGrp="1"/>
          </p:cNvSpPr>
          <p:nvPr>
            <p:ph type="title"/>
          </p:nvPr>
        </p:nvSpPr>
        <p:spPr/>
        <p:txBody>
          <a:bodyPr/>
          <a:lstStyle/>
          <a:p>
            <a:r>
              <a:rPr lang="en-US" dirty="0" smtClean="0"/>
              <a:t>Material</a:t>
            </a:r>
            <a:endParaRPr lang="en-US" dirty="0"/>
          </a:p>
        </p:txBody>
      </p:sp>
    </p:spTree>
    <p:extLst>
      <p:ext uri="{BB962C8B-B14F-4D97-AF65-F5344CB8AC3E}">
        <p14:creationId xmlns:p14="http://schemas.microsoft.com/office/powerpoint/2010/main" val="1557948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Bills of Material Example</a:t>
            </a:r>
            <a:endParaRPr lang="en-US" dirty="0"/>
          </a:p>
        </p:txBody>
      </p:sp>
      <p:pic>
        <p:nvPicPr>
          <p:cNvPr id="5" name="Picture 4"/>
          <p:cNvPicPr>
            <a:picLocks noChangeAspect="1"/>
          </p:cNvPicPr>
          <p:nvPr/>
        </p:nvPicPr>
        <p:blipFill>
          <a:blip r:embed="rId3"/>
          <a:stretch>
            <a:fillRect/>
          </a:stretch>
        </p:blipFill>
        <p:spPr>
          <a:xfrm>
            <a:off x="400050" y="1081453"/>
            <a:ext cx="8262402" cy="5125916"/>
          </a:xfrm>
          <a:prstGeom prst="rect">
            <a:avLst/>
          </a:prstGeom>
        </p:spPr>
      </p:pic>
    </p:spTree>
    <p:extLst>
      <p:ext uri="{BB962C8B-B14F-4D97-AF65-F5344CB8AC3E}">
        <p14:creationId xmlns:p14="http://schemas.microsoft.com/office/powerpoint/2010/main" val="2524808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601" y="1060450"/>
            <a:ext cx="8254399" cy="5264150"/>
          </a:xfrm>
        </p:spPr>
        <p:txBody>
          <a:bodyPr/>
          <a:lstStyle/>
          <a:p>
            <a:r>
              <a:rPr lang="en-US" sz="1600" dirty="0" smtClean="0"/>
              <a:t>Below </a:t>
            </a:r>
            <a:r>
              <a:rPr lang="en-US" sz="1600" dirty="0"/>
              <a:t>is an example of a consolidated BOM. This BOM was developed by taking the three individual BOMs on the previous page and combining them together. </a:t>
            </a:r>
            <a:endParaRPr lang="en-US" sz="1600" dirty="0" smtClean="0"/>
          </a:p>
          <a:p>
            <a:pPr lvl="1"/>
            <a:r>
              <a:rPr lang="en-US" sz="1600" dirty="0" smtClean="0"/>
              <a:t>In </a:t>
            </a:r>
            <a:r>
              <a:rPr lang="en-US" sz="1600" dirty="0"/>
              <a:t>a consolidated BOM part numbers and quantities should be combined (or subtotaled) if they are the same parts. For example the BOMs for Part Nos. ABC and ABB both require the same motor –Part No. AA45621. In the consolidated BOM the requirements have been combined and reflect the total number of motors that will be needed for this proposal.</a:t>
            </a:r>
          </a:p>
          <a:p>
            <a:endParaRPr lang="en-US" dirty="0"/>
          </a:p>
          <a:p>
            <a:endParaRPr lang="en-US" dirty="0"/>
          </a:p>
        </p:txBody>
      </p:sp>
      <p:sp>
        <p:nvSpPr>
          <p:cNvPr id="3" name="Title 2"/>
          <p:cNvSpPr>
            <a:spLocks noGrp="1"/>
          </p:cNvSpPr>
          <p:nvPr>
            <p:ph type="title"/>
          </p:nvPr>
        </p:nvSpPr>
        <p:spPr/>
        <p:txBody>
          <a:bodyPr/>
          <a:lstStyle/>
          <a:p>
            <a:r>
              <a:rPr lang="en-US" dirty="0" smtClean="0"/>
              <a:t>Consolidated Bill of Material Example</a:t>
            </a:r>
            <a:endParaRPr lang="en-US" dirty="0"/>
          </a:p>
        </p:txBody>
      </p:sp>
      <p:pic>
        <p:nvPicPr>
          <p:cNvPr id="5" name="Picture 4"/>
          <p:cNvPicPr>
            <a:picLocks noChangeAspect="1"/>
          </p:cNvPicPr>
          <p:nvPr/>
        </p:nvPicPr>
        <p:blipFill>
          <a:blip r:embed="rId3"/>
          <a:stretch>
            <a:fillRect/>
          </a:stretch>
        </p:blipFill>
        <p:spPr>
          <a:xfrm>
            <a:off x="1441473" y="2966522"/>
            <a:ext cx="6283278" cy="3442215"/>
          </a:xfrm>
          <a:prstGeom prst="rect">
            <a:avLst/>
          </a:prstGeom>
        </p:spPr>
      </p:pic>
    </p:spTree>
    <p:extLst>
      <p:ext uri="{BB962C8B-B14F-4D97-AF65-F5344CB8AC3E}">
        <p14:creationId xmlns:p14="http://schemas.microsoft.com/office/powerpoint/2010/main" val="369832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012" y="1060450"/>
            <a:ext cx="8248988" cy="5264150"/>
          </a:xfrm>
        </p:spPr>
        <p:txBody>
          <a:bodyPr/>
          <a:lstStyle/>
          <a:p>
            <a:r>
              <a:rPr lang="en-US" dirty="0"/>
              <a:t>The DCAA has begun strictly enforcing FAR Part 15.408 requirements for contractor and sub-contractors for the submission of cost or pricing data to support single source proposals exceeding the </a:t>
            </a:r>
            <a:r>
              <a:rPr lang="en-US" dirty="0" smtClean="0"/>
              <a:t>$TINA </a:t>
            </a:r>
            <a:r>
              <a:rPr lang="en-US" dirty="0"/>
              <a:t>threshold.  </a:t>
            </a:r>
          </a:p>
          <a:p>
            <a:r>
              <a:rPr lang="en-US" b="1" dirty="0" smtClean="0"/>
              <a:t>A </a:t>
            </a:r>
            <a:r>
              <a:rPr lang="en-US" b="1" dirty="0"/>
              <a:t>significant number of AR Supplier proposals have been determined by the DCAA to be inadequate for a number of reasons including the lack of:</a:t>
            </a:r>
          </a:p>
          <a:p>
            <a:pPr lvl="1"/>
            <a:r>
              <a:rPr lang="en-US" b="1" dirty="0" smtClean="0"/>
              <a:t> </a:t>
            </a:r>
            <a:r>
              <a:rPr lang="en-US" sz="1800" b="1" dirty="0"/>
              <a:t>An Index</a:t>
            </a:r>
          </a:p>
          <a:p>
            <a:pPr lvl="1"/>
            <a:r>
              <a:rPr lang="en-US" sz="1800" b="1" dirty="0"/>
              <a:t> </a:t>
            </a:r>
            <a:r>
              <a:rPr lang="en-US" sz="1800" b="1" dirty="0" smtClean="0"/>
              <a:t>An </a:t>
            </a:r>
            <a:r>
              <a:rPr lang="en-US" sz="1800" b="1" dirty="0"/>
              <a:t>Adequate FAR 15.2 Table </a:t>
            </a:r>
          </a:p>
          <a:p>
            <a:pPr lvl="1"/>
            <a:r>
              <a:rPr lang="en-US" sz="1800" b="1" dirty="0"/>
              <a:t>  A Consolidated Bill of Material</a:t>
            </a:r>
          </a:p>
          <a:p>
            <a:pPr lvl="1"/>
            <a:r>
              <a:rPr lang="en-US" sz="1800" b="1" dirty="0"/>
              <a:t>  A time phased cost breakdown by period of </a:t>
            </a:r>
            <a:r>
              <a:rPr lang="en-US" sz="1800" b="1" dirty="0" smtClean="0"/>
              <a:t>performance</a:t>
            </a:r>
          </a:p>
          <a:p>
            <a:pPr lvl="1"/>
            <a:r>
              <a:rPr lang="en-US" sz="1800" b="1" dirty="0" smtClean="0"/>
              <a:t>  Lack of Basis of Estimates (Labor and Material)</a:t>
            </a:r>
            <a:endParaRPr lang="en-US" sz="1800" b="1" dirty="0"/>
          </a:p>
          <a:p>
            <a:pPr lvl="1"/>
            <a:r>
              <a:rPr lang="en-US" sz="1800" b="1" dirty="0"/>
              <a:t>  Supporting </a:t>
            </a:r>
            <a:r>
              <a:rPr lang="en-US" sz="1800" b="1" dirty="0" smtClean="0"/>
              <a:t>rationale </a:t>
            </a:r>
            <a:r>
              <a:rPr lang="en-US" sz="1800" b="1" dirty="0"/>
              <a:t>for development of direct and indirect cost </a:t>
            </a:r>
            <a:r>
              <a:rPr lang="en-US" sz="1800" b="1" dirty="0" smtClean="0"/>
              <a:t>elements  </a:t>
            </a:r>
            <a:r>
              <a:rPr lang="en-US" sz="1800" b="1" dirty="0"/>
              <a:t>by year for the entire period of performance</a:t>
            </a:r>
          </a:p>
        </p:txBody>
      </p:sp>
      <p:sp>
        <p:nvSpPr>
          <p:cNvPr id="3" name="Title 2"/>
          <p:cNvSpPr>
            <a:spLocks noGrp="1"/>
          </p:cNvSpPr>
          <p:nvPr>
            <p:ph type="title"/>
          </p:nvPr>
        </p:nvSpPr>
        <p:spPr/>
        <p:txBody>
          <a:bodyPr/>
          <a:lstStyle/>
          <a:p>
            <a:r>
              <a:rPr lang="en-US" dirty="0" smtClean="0"/>
              <a:t>External Customer Feedback</a:t>
            </a:r>
            <a:endParaRPr lang="en-US" dirty="0"/>
          </a:p>
        </p:txBody>
      </p:sp>
    </p:spTree>
    <p:extLst>
      <p:ext uri="{BB962C8B-B14F-4D97-AF65-F5344CB8AC3E}">
        <p14:creationId xmlns:p14="http://schemas.microsoft.com/office/powerpoint/2010/main" val="401025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012" y="1060450"/>
            <a:ext cx="8248988" cy="5264150"/>
          </a:xfrm>
        </p:spPr>
        <p:txBody>
          <a:bodyPr/>
          <a:lstStyle/>
          <a:p>
            <a:r>
              <a:rPr lang="en-US" sz="1800" dirty="0" smtClean="0"/>
              <a:t>If </a:t>
            </a:r>
            <a:r>
              <a:rPr lang="en-US" sz="1800" dirty="0"/>
              <a:t>the proposal is for a base year plus option years, there needs to be a consolidated BOM for each of the years at each of the points in the RFP requiring cost or pricing</a:t>
            </a:r>
            <a:r>
              <a:rPr lang="en-US" sz="1800" dirty="0" smtClean="0"/>
              <a:t>.</a:t>
            </a:r>
          </a:p>
          <a:p>
            <a:endParaRPr lang="en-US" sz="1800" dirty="0" smtClean="0"/>
          </a:p>
          <a:p>
            <a:endParaRPr lang="en-US" sz="1800" dirty="0" smtClean="0"/>
          </a:p>
          <a:p>
            <a:endParaRPr lang="en-US" sz="1800" dirty="0"/>
          </a:p>
          <a:p>
            <a:endParaRPr lang="en-US" sz="1800" dirty="0" smtClean="0"/>
          </a:p>
          <a:p>
            <a:endParaRPr lang="en-US" sz="1800" dirty="0"/>
          </a:p>
          <a:p>
            <a:r>
              <a:rPr lang="en-US" sz="1800" dirty="0" smtClean="0"/>
              <a:t>To </a:t>
            </a:r>
            <a:r>
              <a:rPr lang="en-US" sz="1800" dirty="0"/>
              <a:t>determine if a </a:t>
            </a:r>
            <a:r>
              <a:rPr lang="en-US" sz="1800" dirty="0" smtClean="0"/>
              <a:t>sub tier cost </a:t>
            </a:r>
            <a:r>
              <a:rPr lang="en-US" sz="1800" dirty="0"/>
              <a:t>analysis is required, you need to add together the anticipated costs for each supplier for all years. In the above example there are two suppliers that will require a cost analysis (Ray Dome and Motion Bay).</a:t>
            </a:r>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Consolidated Bill of Material</a:t>
            </a:r>
          </a:p>
        </p:txBody>
      </p:sp>
      <p:pic>
        <p:nvPicPr>
          <p:cNvPr id="6" name="Picture 5"/>
          <p:cNvPicPr>
            <a:picLocks noChangeAspect="1"/>
          </p:cNvPicPr>
          <p:nvPr/>
        </p:nvPicPr>
        <p:blipFill>
          <a:blip r:embed="rId3"/>
          <a:stretch>
            <a:fillRect/>
          </a:stretch>
        </p:blipFill>
        <p:spPr>
          <a:xfrm>
            <a:off x="3096724" y="2004646"/>
            <a:ext cx="4963364" cy="1723292"/>
          </a:xfrm>
          <a:prstGeom prst="rect">
            <a:avLst/>
          </a:prstGeom>
        </p:spPr>
      </p:pic>
      <p:pic>
        <p:nvPicPr>
          <p:cNvPr id="7" name="Picture 6"/>
          <p:cNvPicPr>
            <a:picLocks noChangeAspect="1"/>
          </p:cNvPicPr>
          <p:nvPr/>
        </p:nvPicPr>
        <p:blipFill>
          <a:blip r:embed="rId4"/>
          <a:stretch>
            <a:fillRect/>
          </a:stretch>
        </p:blipFill>
        <p:spPr>
          <a:xfrm>
            <a:off x="3914042" y="5103812"/>
            <a:ext cx="3619500" cy="1304925"/>
          </a:xfrm>
          <a:prstGeom prst="rect">
            <a:avLst/>
          </a:prstGeom>
        </p:spPr>
      </p:pic>
    </p:spTree>
    <p:extLst>
      <p:ext uri="{BB962C8B-B14F-4D97-AF65-F5344CB8AC3E}">
        <p14:creationId xmlns:p14="http://schemas.microsoft.com/office/powerpoint/2010/main" val="272328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244" y="1060450"/>
            <a:ext cx="8232756" cy="5264150"/>
          </a:xfrm>
        </p:spPr>
        <p:txBody>
          <a:bodyPr/>
          <a:lstStyle/>
          <a:p>
            <a:r>
              <a:rPr lang="en-US" dirty="0" smtClean="0"/>
              <a:t>Refer </a:t>
            </a:r>
            <a:r>
              <a:rPr lang="en-US" dirty="0"/>
              <a:t>to the detailed instructions in the RFP when your proposal supports a base year plus options contract or a long-term agreement. Guidance should be provided here on the consolidation and </a:t>
            </a:r>
            <a:r>
              <a:rPr lang="en-US" dirty="0" smtClean="0"/>
              <a:t>subtler requirements</a:t>
            </a:r>
            <a:r>
              <a:rPr lang="en-US" dirty="0"/>
              <a:t>. If you have any questions regarding this, contact your </a:t>
            </a:r>
            <a:r>
              <a:rPr lang="en-US" dirty="0" smtClean="0"/>
              <a:t>Supply </a:t>
            </a:r>
            <a:r>
              <a:rPr lang="en-US" dirty="0"/>
              <a:t>Chain representative.</a:t>
            </a:r>
          </a:p>
          <a:p>
            <a:r>
              <a:rPr lang="en-US" dirty="0" smtClean="0"/>
              <a:t>Interorganizational costs </a:t>
            </a:r>
          </a:p>
          <a:p>
            <a:pPr lvl="1"/>
            <a:r>
              <a:rPr lang="en-US" dirty="0" smtClean="0"/>
              <a:t>Interorganizational costs </a:t>
            </a:r>
            <a:r>
              <a:rPr lang="en-US" dirty="0"/>
              <a:t>are defined as the cost of items transferred between divisions within the same </a:t>
            </a:r>
            <a:r>
              <a:rPr lang="en-US" dirty="0" smtClean="0"/>
              <a:t>company.</a:t>
            </a:r>
          </a:p>
          <a:p>
            <a:pPr lvl="1"/>
            <a:r>
              <a:rPr lang="en-US" dirty="0" smtClean="0"/>
              <a:t>If </a:t>
            </a:r>
            <a:r>
              <a:rPr lang="en-US" dirty="0"/>
              <a:t>you have bid any </a:t>
            </a:r>
            <a:r>
              <a:rPr lang="en-US" dirty="0" smtClean="0"/>
              <a:t>interorganizational costs </a:t>
            </a:r>
            <a:r>
              <a:rPr lang="en-US" dirty="0"/>
              <a:t>in your proposal, you will need to provide a cost element breakdown for each </a:t>
            </a:r>
            <a:r>
              <a:rPr lang="en-US" dirty="0" smtClean="0"/>
              <a:t>interorganizational transfer </a:t>
            </a:r>
            <a:r>
              <a:rPr lang="en-US" dirty="0"/>
              <a:t>and support as appropriate.</a:t>
            </a:r>
          </a:p>
          <a:p>
            <a:r>
              <a:rPr lang="en-US" dirty="0" smtClean="0"/>
              <a:t>Note: </a:t>
            </a:r>
          </a:p>
          <a:p>
            <a:pPr lvl="1"/>
            <a:r>
              <a:rPr lang="en-US" dirty="0" smtClean="0"/>
              <a:t>If </a:t>
            </a:r>
            <a:r>
              <a:rPr lang="en-US" dirty="0"/>
              <a:t>you have a supplier with a value in excess of $13.5 million or is greater than 10 percent of your total proposal and exceeds </a:t>
            </a:r>
            <a:r>
              <a:rPr lang="en-US" dirty="0" smtClean="0"/>
              <a:t>$TINA, </a:t>
            </a:r>
            <a:r>
              <a:rPr lang="en-US" dirty="0"/>
              <a:t>FAR 15.408 Table 15-2 requires that we submit the supplier’s proposal and cost or pricing data with our own proposal.</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Material</a:t>
            </a:r>
          </a:p>
        </p:txBody>
      </p:sp>
    </p:spTree>
    <p:extLst>
      <p:ext uri="{BB962C8B-B14F-4D97-AF65-F5344CB8AC3E}">
        <p14:creationId xmlns:p14="http://schemas.microsoft.com/office/powerpoint/2010/main" val="3883672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369" y="1060450"/>
            <a:ext cx="8270631" cy="3153331"/>
          </a:xfrm>
        </p:spPr>
        <p:txBody>
          <a:bodyPr/>
          <a:lstStyle/>
          <a:p>
            <a:r>
              <a:rPr lang="en-US" dirty="0" smtClean="0"/>
              <a:t>Labor </a:t>
            </a:r>
            <a:r>
              <a:rPr lang="en-US" dirty="0"/>
              <a:t>hours</a:t>
            </a:r>
            <a:r>
              <a:rPr lang="en-US" dirty="0" smtClean="0"/>
              <a:t>:</a:t>
            </a:r>
          </a:p>
          <a:p>
            <a:pPr lvl="1"/>
            <a:r>
              <a:rPr lang="en-US" dirty="0" smtClean="0"/>
              <a:t>Provide </a:t>
            </a:r>
            <a:r>
              <a:rPr lang="en-US" dirty="0"/>
              <a:t>a time-phased (e.g., monthly, quarterly) breakdown of labor hours, rates and cost by appropriate category, and furnish basis for estimates</a:t>
            </a:r>
            <a:r>
              <a:rPr lang="en-US" dirty="0" smtClean="0"/>
              <a:t>. </a:t>
            </a:r>
          </a:p>
          <a:p>
            <a:pPr lvl="1"/>
            <a:r>
              <a:rPr lang="en-US" dirty="0" smtClean="0"/>
              <a:t>Please show the analogy and or nexus of prior actuals/historical data to the proposal estimate (Basis of Estimate/Estimate Methodology).</a:t>
            </a:r>
          </a:p>
          <a:p>
            <a:pPr lvl="1"/>
            <a:endParaRPr lang="en-US" dirty="0"/>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Labor</a:t>
            </a:r>
            <a:endParaRPr lang="en-US" dirty="0"/>
          </a:p>
        </p:txBody>
      </p:sp>
      <p:pic>
        <p:nvPicPr>
          <p:cNvPr id="5" name="Picture 4"/>
          <p:cNvPicPr>
            <a:picLocks noChangeAspect="1"/>
          </p:cNvPicPr>
          <p:nvPr/>
        </p:nvPicPr>
        <p:blipFill>
          <a:blip r:embed="rId3"/>
          <a:stretch>
            <a:fillRect/>
          </a:stretch>
        </p:blipFill>
        <p:spPr>
          <a:xfrm>
            <a:off x="665509" y="3005127"/>
            <a:ext cx="7742642" cy="2049686"/>
          </a:xfrm>
          <a:prstGeom prst="rect">
            <a:avLst/>
          </a:prstGeom>
        </p:spPr>
      </p:pic>
    </p:spTree>
    <p:extLst>
      <p:ext uri="{BB962C8B-B14F-4D97-AF65-F5344CB8AC3E}">
        <p14:creationId xmlns:p14="http://schemas.microsoft.com/office/powerpoint/2010/main" val="3628435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959" y="1060450"/>
            <a:ext cx="8276041" cy="5264150"/>
          </a:xfrm>
        </p:spPr>
        <p:txBody>
          <a:bodyPr/>
          <a:lstStyle/>
          <a:p>
            <a:r>
              <a:rPr lang="en-US" sz="2600" dirty="0" smtClean="0"/>
              <a:t>Labor </a:t>
            </a:r>
            <a:r>
              <a:rPr lang="en-US" sz="2600" dirty="0"/>
              <a:t>hours</a:t>
            </a:r>
            <a:r>
              <a:rPr lang="en-US" sz="2600" dirty="0" smtClean="0"/>
              <a:t>:</a:t>
            </a:r>
          </a:p>
          <a:p>
            <a:pPr lvl="1"/>
            <a:r>
              <a:rPr lang="en-US" dirty="0" smtClean="0"/>
              <a:t>Proposed </a:t>
            </a:r>
            <a:r>
              <a:rPr lang="en-US" dirty="0"/>
              <a:t>labor hours are generally a combination of direct and support labor hours</a:t>
            </a:r>
            <a:r>
              <a:rPr lang="en-US" dirty="0" smtClean="0"/>
              <a:t>.</a:t>
            </a:r>
          </a:p>
          <a:p>
            <a:pPr lvl="2"/>
            <a:r>
              <a:rPr lang="en-US" dirty="0" smtClean="0"/>
              <a:t>Direct </a:t>
            </a:r>
            <a:r>
              <a:rPr lang="en-US" dirty="0"/>
              <a:t>labor hours –Hours that can be identified specifically to a final end item.</a:t>
            </a:r>
          </a:p>
          <a:p>
            <a:pPr lvl="2"/>
            <a:r>
              <a:rPr lang="en-US" dirty="0"/>
              <a:t>Support labor hours –Hours that cannot be specifically identified to one end item. For example, a production manager may be in charge of overseeing the manufacturing of multiple parts.</a:t>
            </a:r>
          </a:p>
          <a:p>
            <a:pPr lvl="1"/>
            <a:endParaRPr lang="en-US" dirty="0"/>
          </a:p>
          <a:p>
            <a:pPr lvl="1"/>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Labor</a:t>
            </a:r>
            <a:endParaRPr lang="en-US" dirty="0"/>
          </a:p>
        </p:txBody>
      </p:sp>
    </p:spTree>
    <p:extLst>
      <p:ext uri="{BB962C8B-B14F-4D97-AF65-F5344CB8AC3E}">
        <p14:creationId xmlns:p14="http://schemas.microsoft.com/office/powerpoint/2010/main" val="2619432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22" y="1060450"/>
            <a:ext cx="8243578" cy="5264150"/>
          </a:xfrm>
        </p:spPr>
        <p:txBody>
          <a:bodyPr/>
          <a:lstStyle/>
          <a:p>
            <a:r>
              <a:rPr lang="en-US" dirty="0" smtClean="0"/>
              <a:t>Please provide </a:t>
            </a:r>
            <a:r>
              <a:rPr lang="en-US" dirty="0"/>
              <a:t>a breakdown of the labor hours by labor category and function along with a basis of estimate for the proposed labor hours. </a:t>
            </a:r>
            <a:endParaRPr lang="en-US" dirty="0" smtClean="0"/>
          </a:p>
          <a:p>
            <a:pPr lvl="1"/>
            <a:r>
              <a:rPr lang="en-US" dirty="0" smtClean="0"/>
              <a:t>For </a:t>
            </a:r>
            <a:r>
              <a:rPr lang="en-US" dirty="0"/>
              <a:t>example if you propose 500 hours for an end item, you would need to provide a breakdown by category/function (assembly, inspection, supervisor, engineer, etc.). You also need to provide a detailed basis of estimate for each category/function showing how you arrived at the hours for the proposed labor </a:t>
            </a:r>
            <a:r>
              <a:rPr lang="en-US" dirty="0" smtClean="0"/>
              <a:t>category.</a:t>
            </a:r>
          </a:p>
          <a:p>
            <a:pPr lvl="1"/>
            <a:r>
              <a:rPr lang="en-US" dirty="0" smtClean="0"/>
              <a:t>Generally </a:t>
            </a:r>
            <a:r>
              <a:rPr lang="en-US" dirty="0"/>
              <a:t>the basis should be actual production history. An alternative approach is the use of engineering estimates if the item has not been manufactured before. </a:t>
            </a:r>
          </a:p>
          <a:p>
            <a:r>
              <a:rPr lang="en-US" dirty="0" smtClean="0"/>
              <a:t>Cost </a:t>
            </a:r>
            <a:r>
              <a:rPr lang="en-US" dirty="0"/>
              <a:t>Accounting Standards (CAS) 401 requires that a company is consistent between proposals and accounting practices. The way a company estimates its labor hours needs to also be the way it accumulates its production history.</a:t>
            </a:r>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Labor</a:t>
            </a:r>
            <a:endParaRPr lang="en-US" dirty="0"/>
          </a:p>
        </p:txBody>
      </p:sp>
    </p:spTree>
    <p:extLst>
      <p:ext uri="{BB962C8B-B14F-4D97-AF65-F5344CB8AC3E}">
        <p14:creationId xmlns:p14="http://schemas.microsoft.com/office/powerpoint/2010/main" val="2192436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Labor Hours Example</a:t>
            </a:r>
          </a:p>
        </p:txBody>
      </p:sp>
      <p:pic>
        <p:nvPicPr>
          <p:cNvPr id="6" name="Picture 5"/>
          <p:cNvPicPr>
            <a:picLocks noChangeAspect="1"/>
          </p:cNvPicPr>
          <p:nvPr/>
        </p:nvPicPr>
        <p:blipFill>
          <a:blip r:embed="rId3"/>
          <a:stretch>
            <a:fillRect/>
          </a:stretch>
        </p:blipFill>
        <p:spPr>
          <a:xfrm>
            <a:off x="481548" y="1060450"/>
            <a:ext cx="7764284" cy="4832473"/>
          </a:xfrm>
          <a:prstGeom prst="rect">
            <a:avLst/>
          </a:prstGeom>
        </p:spPr>
      </p:pic>
    </p:spTree>
    <p:extLst>
      <p:ext uri="{BB962C8B-B14F-4D97-AF65-F5344CB8AC3E}">
        <p14:creationId xmlns:p14="http://schemas.microsoft.com/office/powerpoint/2010/main" val="1590390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Labor Hours </a:t>
            </a:r>
            <a:r>
              <a:rPr lang="en-US" dirty="0" smtClean="0"/>
              <a:t/>
            </a:r>
            <a:br>
              <a:rPr lang="en-US" dirty="0" smtClean="0"/>
            </a:br>
            <a:r>
              <a:rPr lang="en-US" dirty="0" smtClean="0"/>
              <a:t>Example – Actual </a:t>
            </a:r>
            <a:r>
              <a:rPr lang="en-US" dirty="0"/>
              <a:t>Production History</a:t>
            </a:r>
          </a:p>
        </p:txBody>
      </p:sp>
      <p:pic>
        <p:nvPicPr>
          <p:cNvPr id="6" name="Content Placeholder 5"/>
          <p:cNvPicPr>
            <a:picLocks noGrp="1" noChangeAspect="1"/>
          </p:cNvPicPr>
          <p:nvPr>
            <p:ph idx="1"/>
          </p:nvPr>
        </p:nvPicPr>
        <p:blipFill>
          <a:blip r:embed="rId3"/>
          <a:stretch>
            <a:fillRect/>
          </a:stretch>
        </p:blipFill>
        <p:spPr>
          <a:xfrm>
            <a:off x="514012" y="1281684"/>
            <a:ext cx="8029406" cy="4821681"/>
          </a:xfrm>
          <a:prstGeom prst="rect">
            <a:avLst/>
          </a:prstGeom>
        </p:spPr>
      </p:pic>
    </p:spTree>
    <p:extLst>
      <p:ext uri="{BB962C8B-B14F-4D97-AF65-F5344CB8AC3E}">
        <p14:creationId xmlns:p14="http://schemas.microsoft.com/office/powerpoint/2010/main" val="443464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833" y="1060450"/>
            <a:ext cx="8023995" cy="5264150"/>
          </a:xfrm>
        </p:spPr>
        <p:txBody>
          <a:bodyPr/>
          <a:lstStyle/>
          <a:p>
            <a:r>
              <a:rPr lang="en-US" dirty="0" smtClean="0"/>
              <a:t>Basis </a:t>
            </a:r>
            <a:r>
              <a:rPr lang="en-US" dirty="0"/>
              <a:t>of estimate for direct labor</a:t>
            </a:r>
            <a:r>
              <a:rPr lang="en-US" dirty="0" smtClean="0"/>
              <a:t>:</a:t>
            </a:r>
          </a:p>
          <a:p>
            <a:pPr lvl="1"/>
            <a:r>
              <a:rPr lang="en-US" dirty="0" smtClean="0"/>
              <a:t>Proposed </a:t>
            </a:r>
            <a:r>
              <a:rPr lang="en-US" dirty="0"/>
              <a:t>direct labor hours were developed by applying a 90 percent learning curve to the production labor history for part BBC. You need to provide basis for the 90 percent curve.</a:t>
            </a:r>
          </a:p>
          <a:p>
            <a:r>
              <a:rPr lang="en-US" dirty="0" smtClean="0"/>
              <a:t>Basis </a:t>
            </a:r>
            <a:r>
              <a:rPr lang="en-US" dirty="0"/>
              <a:t>of estimate for the manufacturing supervisor</a:t>
            </a:r>
            <a:r>
              <a:rPr lang="en-US" dirty="0" smtClean="0"/>
              <a:t>:</a:t>
            </a:r>
          </a:p>
          <a:p>
            <a:pPr lvl="1"/>
            <a:r>
              <a:rPr lang="en-US" dirty="0" smtClean="0"/>
              <a:t>The </a:t>
            </a:r>
            <a:r>
              <a:rPr lang="en-US" dirty="0"/>
              <a:t>manufacturing supervisor’s time is based on the latest production history for Part ABC. The latest production history for Part ABC (shown on the previous page) shows that 920 hours were used over a 24-month period. Since the current proposal has been estimated to cover 12 months, 460 hours were applied for the manufacturing supervisor (920 divided by 2).</a:t>
            </a:r>
          </a:p>
          <a:p>
            <a:r>
              <a:rPr lang="en-US" dirty="0" smtClean="0"/>
              <a:t>Basis </a:t>
            </a:r>
            <a:r>
              <a:rPr lang="en-US" dirty="0"/>
              <a:t>of estimate for engineering supervisor</a:t>
            </a:r>
            <a:r>
              <a:rPr lang="en-US" dirty="0" smtClean="0"/>
              <a:t>:</a:t>
            </a:r>
          </a:p>
          <a:p>
            <a:pPr lvl="1"/>
            <a:r>
              <a:rPr lang="en-US" dirty="0" smtClean="0"/>
              <a:t>The </a:t>
            </a:r>
            <a:r>
              <a:rPr lang="en-US" dirty="0"/>
              <a:t>engineering supervisor’s time is based on the latest production history for Part ABC. The latest production history for Part ABC (shown on the previous page) shows that 184 hours were necessary to complete the task. This task is similar, and so we estimate 184 hours.</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Labor Hours Examples </a:t>
            </a:r>
            <a:r>
              <a:rPr lang="en-US" dirty="0" smtClean="0"/>
              <a:t>– Basis </a:t>
            </a:r>
            <a:r>
              <a:rPr lang="en-US" dirty="0"/>
              <a:t>of Estimate</a:t>
            </a:r>
          </a:p>
        </p:txBody>
      </p:sp>
    </p:spTree>
    <p:extLst>
      <p:ext uri="{BB962C8B-B14F-4D97-AF65-F5344CB8AC3E}">
        <p14:creationId xmlns:p14="http://schemas.microsoft.com/office/powerpoint/2010/main" val="229645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476" y="1060450"/>
            <a:ext cx="7758873" cy="5264150"/>
          </a:xfrm>
        </p:spPr>
        <p:txBody>
          <a:bodyPr/>
          <a:lstStyle/>
          <a:p>
            <a:r>
              <a:rPr lang="en-US" dirty="0" smtClean="0"/>
              <a:t>Other </a:t>
            </a:r>
            <a:r>
              <a:rPr lang="en-US" dirty="0"/>
              <a:t>direct costs (ODC</a:t>
            </a:r>
            <a:r>
              <a:rPr lang="en-US" dirty="0" smtClean="0"/>
              <a:t>)</a:t>
            </a:r>
          </a:p>
          <a:p>
            <a:pPr lvl="1"/>
            <a:r>
              <a:rPr lang="en-US" dirty="0" smtClean="0"/>
              <a:t>List </a:t>
            </a:r>
            <a:r>
              <a:rPr lang="en-US" dirty="0"/>
              <a:t>other expenses not otherwise included under material and labor (e.g., travel, freight) and provide basis for pricing.</a:t>
            </a:r>
          </a:p>
          <a:p>
            <a:pPr lvl="1"/>
            <a:r>
              <a:rPr lang="en-US" dirty="0"/>
              <a:t>For example, the basis for travel would include the location, number of trips, number of people attending and the estimated expenses for the travel.</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Other Direct Costs (ODC)</a:t>
            </a:r>
          </a:p>
        </p:txBody>
      </p:sp>
    </p:spTree>
    <p:extLst>
      <p:ext uri="{BB962C8B-B14F-4D97-AF65-F5344CB8AC3E}">
        <p14:creationId xmlns:p14="http://schemas.microsoft.com/office/powerpoint/2010/main" val="644920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244" y="1060450"/>
            <a:ext cx="7618196" cy="5264150"/>
          </a:xfrm>
        </p:spPr>
        <p:txBody>
          <a:bodyPr/>
          <a:lstStyle/>
          <a:p>
            <a:r>
              <a:rPr lang="en-US" dirty="0" smtClean="0"/>
              <a:t>Nonrecurring </a:t>
            </a:r>
            <a:r>
              <a:rPr lang="en-US" dirty="0"/>
              <a:t>Expenses (NRE</a:t>
            </a:r>
            <a:r>
              <a:rPr lang="en-US" dirty="0" smtClean="0"/>
              <a:t>)</a:t>
            </a:r>
          </a:p>
          <a:p>
            <a:pPr lvl="2">
              <a:buFont typeface="Arial" panose="020B0604020202020204" pitchFamily="34" charset="0"/>
              <a:buChar char="•"/>
            </a:pPr>
            <a:r>
              <a:rPr lang="en-US" dirty="0" smtClean="0"/>
              <a:t>NRE </a:t>
            </a:r>
            <a:r>
              <a:rPr lang="en-US" dirty="0"/>
              <a:t>refers to one-time costs that you would not normally see from proposal to proposal.</a:t>
            </a:r>
          </a:p>
          <a:p>
            <a:pPr lvl="3"/>
            <a:r>
              <a:rPr lang="en-US" dirty="0"/>
              <a:t>Examples of NRE are as follows</a:t>
            </a:r>
            <a:r>
              <a:rPr lang="en-US" dirty="0" smtClean="0"/>
              <a:t>:</a:t>
            </a:r>
          </a:p>
          <a:p>
            <a:pPr lvl="4"/>
            <a:r>
              <a:rPr lang="en-US" dirty="0" smtClean="0"/>
              <a:t>Special </a:t>
            </a:r>
            <a:r>
              <a:rPr lang="en-US" dirty="0"/>
              <a:t>tooling.</a:t>
            </a:r>
          </a:p>
          <a:p>
            <a:pPr lvl="4"/>
            <a:r>
              <a:rPr lang="en-US" dirty="0"/>
              <a:t>New equipment.</a:t>
            </a:r>
          </a:p>
          <a:p>
            <a:pPr lvl="4"/>
            <a:r>
              <a:rPr lang="en-US" dirty="0"/>
              <a:t>Equipment refurbishment.</a:t>
            </a:r>
          </a:p>
          <a:p>
            <a:pPr lvl="4"/>
            <a:r>
              <a:rPr lang="en-US" dirty="0"/>
              <a:t>Hours and materials associated with increasing throughput capacity.</a:t>
            </a:r>
          </a:p>
          <a:p>
            <a:pPr lvl="4"/>
            <a:r>
              <a:rPr lang="en-US" dirty="0"/>
              <a:t>Hours and materials to research, develop, design and test new processes.</a:t>
            </a:r>
          </a:p>
          <a:p>
            <a:pPr lvl="4"/>
            <a:r>
              <a:rPr lang="en-US" dirty="0"/>
              <a:t>One-time review events.</a:t>
            </a:r>
          </a:p>
          <a:p>
            <a:pPr lvl="1"/>
            <a:endParaRPr lang="en-US" dirty="0"/>
          </a:p>
          <a:p>
            <a:pPr lvl="1"/>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Nonrecurring Expenses (NRE)</a:t>
            </a:r>
          </a:p>
        </p:txBody>
      </p:sp>
    </p:spTree>
    <p:extLst>
      <p:ext uri="{BB962C8B-B14F-4D97-AF65-F5344CB8AC3E}">
        <p14:creationId xmlns:p14="http://schemas.microsoft.com/office/powerpoint/2010/main" val="188481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248" y="420370"/>
            <a:ext cx="7085965" cy="640080"/>
          </a:xfrm>
        </p:spPr>
        <p:txBody>
          <a:bodyPr/>
          <a:lstStyle/>
          <a:p>
            <a:r>
              <a:rPr lang="en-US" dirty="0"/>
              <a:t>Purpose of This Guideline</a:t>
            </a:r>
          </a:p>
        </p:txBody>
      </p:sp>
      <p:sp>
        <p:nvSpPr>
          <p:cNvPr id="4" name="Slide Number Placeholder 3"/>
          <p:cNvSpPr>
            <a:spLocks noGrp="1"/>
          </p:cNvSpPr>
          <p:nvPr>
            <p:ph type="sldNum" sz="quarter" idx="10"/>
          </p:nvPr>
        </p:nvSpPr>
        <p:spPr/>
        <p:txBody>
          <a:bodyPr/>
          <a:lstStyle/>
          <a:p>
            <a:pPr>
              <a:defRPr/>
            </a:pPr>
            <a:endParaRPr lang="en-US" b="1" dirty="0"/>
          </a:p>
        </p:txBody>
      </p:sp>
      <p:sp>
        <p:nvSpPr>
          <p:cNvPr id="5" name="Content Placeholder 4"/>
          <p:cNvSpPr>
            <a:spLocks noGrp="1"/>
          </p:cNvSpPr>
          <p:nvPr>
            <p:ph sz="half" idx="4294967295"/>
          </p:nvPr>
        </p:nvSpPr>
        <p:spPr>
          <a:xfrm>
            <a:off x="390248" y="5562600"/>
            <a:ext cx="5029200" cy="762000"/>
          </a:xfrm>
        </p:spPr>
        <p:txBody>
          <a:bodyPr>
            <a:normAutofit lnSpcReduction="10000"/>
          </a:bodyPr>
          <a:lstStyle/>
          <a:p>
            <a:pPr marL="0" indent="0">
              <a:buNone/>
            </a:pPr>
            <a:r>
              <a:rPr lang="en-US" sz="1200" dirty="0" smtClean="0">
                <a:solidFill>
                  <a:schemeClr val="bg1"/>
                </a:solidFill>
              </a:rPr>
              <a:t>Site Location – Canoga Park</a:t>
            </a:r>
          </a:p>
          <a:p>
            <a:pPr marL="0" indent="0">
              <a:buNone/>
            </a:pPr>
            <a:r>
              <a:rPr lang="en-US" sz="1200" dirty="0" smtClean="0">
                <a:solidFill>
                  <a:schemeClr val="bg1"/>
                </a:solidFill>
              </a:rPr>
              <a:t>Address – 8900 </a:t>
            </a:r>
            <a:r>
              <a:rPr lang="en-US" sz="1200" dirty="0">
                <a:solidFill>
                  <a:schemeClr val="bg1"/>
                </a:solidFill>
              </a:rPr>
              <a:t>De Soto </a:t>
            </a:r>
            <a:r>
              <a:rPr lang="en-US" sz="1200" dirty="0" smtClean="0">
                <a:solidFill>
                  <a:schemeClr val="bg1"/>
                </a:solidFill>
              </a:rPr>
              <a:t>Avenue Canoga </a:t>
            </a:r>
            <a:r>
              <a:rPr lang="en-US" sz="1200" dirty="0">
                <a:solidFill>
                  <a:schemeClr val="bg1"/>
                </a:solidFill>
              </a:rPr>
              <a:t>Park, CA </a:t>
            </a:r>
            <a:r>
              <a:rPr lang="en-US" sz="1200" dirty="0" smtClean="0">
                <a:solidFill>
                  <a:schemeClr val="bg1"/>
                </a:solidFill>
              </a:rPr>
              <a:t>91304</a:t>
            </a:r>
          </a:p>
          <a:p>
            <a:pPr marL="0" indent="0">
              <a:buNone/>
            </a:pPr>
            <a:r>
              <a:rPr lang="en-US" sz="1200" dirty="0" smtClean="0">
                <a:solidFill>
                  <a:schemeClr val="bg1"/>
                </a:solidFill>
              </a:rPr>
              <a:t>1345 employees and 170 temps – 1515 people total</a:t>
            </a:r>
          </a:p>
        </p:txBody>
      </p:sp>
      <p:sp>
        <p:nvSpPr>
          <p:cNvPr id="7" name="Content Placeholder 1"/>
          <p:cNvSpPr>
            <a:spLocks noGrp="1"/>
          </p:cNvSpPr>
          <p:nvPr>
            <p:ph idx="4294967295"/>
          </p:nvPr>
        </p:nvSpPr>
        <p:spPr>
          <a:xfrm>
            <a:off x="390247" y="1060450"/>
            <a:ext cx="8372753" cy="5264150"/>
          </a:xfrm>
        </p:spPr>
        <p:txBody>
          <a:bodyPr/>
          <a:lstStyle/>
          <a:p>
            <a:r>
              <a:rPr lang="en-US" b="1" dirty="0"/>
              <a:t>The purpose of this </a:t>
            </a:r>
            <a:r>
              <a:rPr lang="en-US" b="1" dirty="0" smtClean="0"/>
              <a:t>package </a:t>
            </a:r>
            <a:r>
              <a:rPr lang="en-US" b="1" dirty="0"/>
              <a:t>is to provide guidance to suppliers for submitting FAR compliant cost proposals.  The charts provided are basic examples that depict the type of cost disclosures required to support a FAR </a:t>
            </a:r>
            <a:r>
              <a:rPr lang="en-US" b="1" dirty="0" smtClean="0"/>
              <a:t>15 compliant </a:t>
            </a:r>
            <a:r>
              <a:rPr lang="en-US" b="1" dirty="0"/>
              <a:t>proposal.</a:t>
            </a:r>
          </a:p>
          <a:p>
            <a:r>
              <a:rPr lang="en-US" b="1" dirty="0"/>
              <a:t>Each AR supplier, however, has an independent obligation to ensure that its proposals submitted in support of a USG prime contract fully comply with all regulatory requirements. </a:t>
            </a:r>
          </a:p>
          <a:p>
            <a:r>
              <a:rPr lang="en-US" dirty="0"/>
              <a:t>AR is not recommending your use of these charts for proposal purposes.  </a:t>
            </a:r>
            <a:r>
              <a:rPr lang="en-US" dirty="0" smtClean="0"/>
              <a:t>However</a:t>
            </a:r>
            <a:r>
              <a:rPr lang="en-US" dirty="0"/>
              <a:t>,  we are providing them for your use as a reference guide only in the preparation and submittal of your cost proposal that must be FAR </a:t>
            </a:r>
            <a:r>
              <a:rPr lang="en-US" dirty="0" smtClean="0"/>
              <a:t>compliant.</a:t>
            </a:r>
            <a:endParaRPr lang="en-US" dirty="0"/>
          </a:p>
          <a:p>
            <a:r>
              <a:rPr lang="en-US" dirty="0" smtClean="0"/>
              <a:t>This </a:t>
            </a:r>
            <a:r>
              <a:rPr lang="en-US" dirty="0"/>
              <a:t>guideline does not apply to proposals that are:</a:t>
            </a:r>
          </a:p>
          <a:p>
            <a:pPr lvl="1"/>
            <a:r>
              <a:rPr lang="en-US" dirty="0" smtClean="0"/>
              <a:t>Valued </a:t>
            </a:r>
            <a:r>
              <a:rPr lang="en-US" dirty="0"/>
              <a:t>at less than the cost or pricing threshold set in FAR 15.403-4</a:t>
            </a:r>
            <a:r>
              <a:rPr lang="en-US" dirty="0" smtClean="0"/>
              <a:t>.</a:t>
            </a:r>
            <a:endParaRPr lang="en-US" dirty="0"/>
          </a:p>
          <a:p>
            <a:pPr lvl="1"/>
            <a:r>
              <a:rPr lang="en-US" dirty="0"/>
              <a:t>Based on competition</a:t>
            </a:r>
            <a:r>
              <a:rPr lang="en-US" dirty="0" smtClean="0"/>
              <a:t>.</a:t>
            </a:r>
            <a:endParaRPr lang="en-US" dirty="0"/>
          </a:p>
          <a:p>
            <a:pPr lvl="1"/>
            <a:r>
              <a:rPr lang="en-US" dirty="0"/>
              <a:t>Based on commercial </a:t>
            </a:r>
            <a:r>
              <a:rPr lang="en-US" dirty="0" smtClean="0"/>
              <a:t>pricing.</a:t>
            </a:r>
          </a:p>
          <a:p>
            <a:pPr marL="0" indent="0">
              <a:buNone/>
            </a:pPr>
            <a:endParaRPr lang="en-US" dirty="0"/>
          </a:p>
        </p:txBody>
      </p:sp>
      <p:sp>
        <p:nvSpPr>
          <p:cNvPr id="6" name="TextBox 5"/>
          <p:cNvSpPr txBox="1"/>
          <p:nvPr/>
        </p:nvSpPr>
        <p:spPr>
          <a:xfrm>
            <a:off x="0" y="0"/>
            <a:ext cx="1587260" cy="276999"/>
          </a:xfrm>
          <a:prstGeom prst="rect">
            <a:avLst/>
          </a:prstGeom>
          <a:solidFill>
            <a:schemeClr val="bg1"/>
          </a:solidFill>
        </p:spPr>
        <p:txBody>
          <a:bodyPr wrap="square" lIns="0" tIns="0" rIns="0" bIns="0" rtlCol="0">
            <a:spAutoFit/>
          </a:bodyPr>
          <a:lstStyle/>
          <a:p>
            <a:pPr algn="l">
              <a:lnSpc>
                <a:spcPct val="100000"/>
              </a:lnSpc>
              <a:spcBef>
                <a:spcPts val="900"/>
              </a:spcBef>
              <a:buSzPct val="100000"/>
            </a:pPr>
            <a:endParaRPr lang="en-US" sz="1800" dirty="0">
              <a:solidFill>
                <a:schemeClr val="bg1"/>
              </a:solidFill>
            </a:endParaRPr>
          </a:p>
        </p:txBody>
      </p:sp>
    </p:spTree>
    <p:extLst>
      <p:ext uri="{BB962C8B-B14F-4D97-AF65-F5344CB8AC3E}">
        <p14:creationId xmlns:p14="http://schemas.microsoft.com/office/powerpoint/2010/main" val="230462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601" y="1060450"/>
            <a:ext cx="7888729" cy="5264150"/>
          </a:xfrm>
        </p:spPr>
        <p:txBody>
          <a:bodyPr/>
          <a:lstStyle/>
          <a:p>
            <a:r>
              <a:rPr lang="en-US" dirty="0" smtClean="0"/>
              <a:t>As </a:t>
            </a:r>
            <a:r>
              <a:rPr lang="en-US" dirty="0"/>
              <a:t>mentioned earlier, NRE charges must be broken out by cost element. This means the material and labor components associated with the NRE are clearly broken out</a:t>
            </a:r>
            <a:r>
              <a:rPr lang="en-US" dirty="0" smtClean="0"/>
              <a:t>.</a:t>
            </a:r>
          </a:p>
          <a:p>
            <a:pPr lvl="1"/>
            <a:r>
              <a:rPr lang="en-US" dirty="0" smtClean="0"/>
              <a:t>Material </a:t>
            </a:r>
            <a:r>
              <a:rPr lang="en-US" dirty="0"/>
              <a:t>–any material associated with NRE should be supported by supplier quotes or </a:t>
            </a:r>
            <a:r>
              <a:rPr lang="en-US" dirty="0" smtClean="0"/>
              <a:t>Purchase Orders.</a:t>
            </a:r>
            <a:endParaRPr lang="en-US" dirty="0"/>
          </a:p>
          <a:p>
            <a:pPr lvl="1"/>
            <a:r>
              <a:rPr lang="en-US" dirty="0"/>
              <a:t>Labor </a:t>
            </a:r>
            <a:r>
              <a:rPr lang="en-US" dirty="0" smtClean="0"/>
              <a:t>–labor </a:t>
            </a:r>
            <a:r>
              <a:rPr lang="en-US" dirty="0"/>
              <a:t>hours associated with NRE should have basis of estimates (BOE) that are broken down by labor category and include detailed descriptions of the tasks that will be performed.</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Rates</a:t>
            </a:r>
            <a:endParaRPr lang="en-US" dirty="0"/>
          </a:p>
        </p:txBody>
      </p:sp>
    </p:spTree>
    <p:extLst>
      <p:ext uri="{BB962C8B-B14F-4D97-AF65-F5344CB8AC3E}">
        <p14:creationId xmlns:p14="http://schemas.microsoft.com/office/powerpoint/2010/main" val="999394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192" y="1060450"/>
            <a:ext cx="8002352" cy="5264150"/>
          </a:xfrm>
        </p:spPr>
        <p:txBody>
          <a:bodyPr/>
          <a:lstStyle/>
          <a:p>
            <a:pPr marL="0" indent="0">
              <a:buNone/>
            </a:pPr>
            <a:r>
              <a:rPr lang="en-US" sz="1200" b="1" u="sng" dirty="0" smtClean="0"/>
              <a:t>Overhead </a:t>
            </a:r>
            <a:endParaRPr lang="en-US" sz="1200" b="1" u="sng" dirty="0"/>
          </a:p>
          <a:p>
            <a:r>
              <a:rPr lang="en-US" sz="1200" dirty="0" smtClean="0"/>
              <a:t>Generally</a:t>
            </a:r>
            <a:r>
              <a:rPr lang="en-US" sz="1200" dirty="0"/>
              <a:t>, costs incurred that are not chargeable directly to the finished product</a:t>
            </a:r>
          </a:p>
          <a:p>
            <a:pPr marL="0" indent="0">
              <a:buNone/>
            </a:pPr>
            <a:r>
              <a:rPr lang="en-US" sz="1200" b="1" u="sng" dirty="0" smtClean="0"/>
              <a:t>Overhead Formula</a:t>
            </a:r>
            <a:endParaRPr lang="en-US" sz="1200" b="1" u="sng" dirty="0"/>
          </a:p>
          <a:p>
            <a:pPr marL="0" indent="0">
              <a:buNone/>
            </a:pPr>
            <a:r>
              <a:rPr lang="en-US" sz="1200" dirty="0"/>
              <a:t>Overhead expenses minus </a:t>
            </a:r>
            <a:r>
              <a:rPr lang="en-US" sz="1200" dirty="0" err="1" smtClean="0"/>
              <a:t>Unallowables</a:t>
            </a:r>
            <a:endParaRPr lang="en-US" sz="1200" dirty="0" smtClean="0"/>
          </a:p>
          <a:p>
            <a:pPr marL="0" indent="0">
              <a:buNone/>
            </a:pPr>
            <a:r>
              <a:rPr lang="en-US" sz="1200" dirty="0" smtClean="0"/>
              <a:t>-----------------------------------------------------</a:t>
            </a:r>
          </a:p>
          <a:p>
            <a:pPr marL="0" indent="0">
              <a:buNone/>
            </a:pPr>
            <a:r>
              <a:rPr lang="en-US" sz="1200" dirty="0" smtClean="0"/>
              <a:t>Direct </a:t>
            </a:r>
            <a:r>
              <a:rPr lang="en-US" sz="1200" dirty="0"/>
              <a:t>Labor $</a:t>
            </a:r>
          </a:p>
          <a:p>
            <a:pPr marL="0" indent="0">
              <a:buNone/>
            </a:pPr>
            <a:r>
              <a:rPr lang="en-US" sz="1200" b="1" u="sng" dirty="0" smtClean="0"/>
              <a:t>G&amp;A</a:t>
            </a:r>
            <a:endParaRPr lang="en-US" sz="1200" b="1" u="sng" dirty="0"/>
          </a:p>
          <a:p>
            <a:r>
              <a:rPr lang="en-US" sz="1200" dirty="0" smtClean="0"/>
              <a:t>G&amp;A </a:t>
            </a:r>
            <a:r>
              <a:rPr lang="en-US" sz="1200" dirty="0"/>
              <a:t>many times includes management (i.e. indirect) Fees, Franchise Tax, Sales Tax, Bank Charges, Legal etc.</a:t>
            </a:r>
          </a:p>
          <a:p>
            <a:endParaRPr lang="en-US" sz="1200" dirty="0"/>
          </a:p>
          <a:p>
            <a:pPr marL="0" indent="0">
              <a:buNone/>
            </a:pPr>
            <a:r>
              <a:rPr lang="en-US" sz="1200" b="1" u="sng" dirty="0"/>
              <a:t>G&amp;A Formula</a:t>
            </a:r>
          </a:p>
          <a:p>
            <a:pPr marL="0" indent="0">
              <a:buNone/>
            </a:pPr>
            <a:r>
              <a:rPr lang="en-US" sz="1200" dirty="0" smtClean="0"/>
              <a:t>G&amp;A </a:t>
            </a:r>
            <a:r>
              <a:rPr lang="en-US" sz="1200" dirty="0"/>
              <a:t>Expenses – Unallowables</a:t>
            </a:r>
          </a:p>
          <a:p>
            <a:pPr marL="0" indent="0">
              <a:buNone/>
            </a:pPr>
            <a:r>
              <a:rPr lang="en-US" sz="1200" dirty="0"/>
              <a:t>----------------------------------------------</a:t>
            </a:r>
          </a:p>
          <a:p>
            <a:pPr marL="0" indent="0">
              <a:buNone/>
            </a:pPr>
            <a:r>
              <a:rPr lang="en-US" sz="1200" dirty="0"/>
              <a:t>Total Overhead Expenses + Total Material $ + Total Direct Labor $</a:t>
            </a:r>
          </a:p>
          <a:p>
            <a:endParaRPr lang="en-US" sz="1200" dirty="0"/>
          </a:p>
          <a:p>
            <a:pPr marL="0" indent="0">
              <a:buNone/>
            </a:pPr>
            <a:r>
              <a:rPr lang="en-US" sz="1200" b="1" dirty="0" smtClean="0"/>
              <a:t>Facilities </a:t>
            </a:r>
            <a:r>
              <a:rPr lang="en-US" sz="1200" b="1" dirty="0"/>
              <a:t>capital </a:t>
            </a:r>
            <a:r>
              <a:rPr lang="en-US" sz="1200" b="1" dirty="0" smtClean="0"/>
              <a:t>COM:</a:t>
            </a:r>
          </a:p>
          <a:p>
            <a:r>
              <a:rPr lang="en-US" sz="1200" dirty="0" smtClean="0"/>
              <a:t>When </a:t>
            </a:r>
            <a:r>
              <a:rPr lang="en-US" sz="1200" dirty="0"/>
              <a:t>you elect to claim COM, submit a completed form CASB-CFM (Facilities Capital Cost of Money Factors Computation) in accordance with FAR 31.205-10. Also, complete DD Form 1861 and include a copy in your proposal submission. Both forms can be found online at various locations.</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Rates</a:t>
            </a:r>
            <a:endParaRPr lang="en-US" dirty="0"/>
          </a:p>
        </p:txBody>
      </p:sp>
    </p:spTree>
    <p:extLst>
      <p:ext uri="{BB962C8B-B14F-4D97-AF65-F5344CB8AC3E}">
        <p14:creationId xmlns:p14="http://schemas.microsoft.com/office/powerpoint/2010/main" val="2110899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654" y="1060450"/>
            <a:ext cx="8227346" cy="5264150"/>
          </a:xfrm>
        </p:spPr>
        <p:txBody>
          <a:bodyPr/>
          <a:lstStyle/>
          <a:p>
            <a:r>
              <a:rPr lang="en-US" dirty="0" smtClean="0"/>
              <a:t>Rates </a:t>
            </a:r>
            <a:r>
              <a:rPr lang="en-US" dirty="0"/>
              <a:t>include direct labor, overhead, general and administrative expense (G&amp;A) and cost of money (COM).</a:t>
            </a:r>
          </a:p>
          <a:p>
            <a:r>
              <a:rPr lang="en-US" dirty="0" smtClean="0"/>
              <a:t>AR </a:t>
            </a:r>
            <a:r>
              <a:rPr lang="en-US" dirty="0"/>
              <a:t>has the capability to perform rate audits on suppliers in lieu of having the DCAA do this.</a:t>
            </a:r>
          </a:p>
          <a:p>
            <a:r>
              <a:rPr lang="en-US" dirty="0" smtClean="0"/>
              <a:t>If </a:t>
            </a:r>
            <a:r>
              <a:rPr lang="en-US" dirty="0"/>
              <a:t>you allow </a:t>
            </a:r>
            <a:r>
              <a:rPr lang="en-US" dirty="0" smtClean="0"/>
              <a:t>AR </a:t>
            </a:r>
            <a:r>
              <a:rPr lang="en-US" dirty="0"/>
              <a:t>to perform this rate audit, you need to provide the following information</a:t>
            </a:r>
            <a:r>
              <a:rPr lang="en-US" dirty="0" smtClean="0"/>
              <a:t>:</a:t>
            </a:r>
          </a:p>
          <a:p>
            <a:pPr lvl="1"/>
            <a:r>
              <a:rPr lang="en-US" dirty="0" smtClean="0"/>
              <a:t>Explanation </a:t>
            </a:r>
            <a:r>
              <a:rPr lang="en-US" dirty="0"/>
              <a:t>as to how the rates were calculated.</a:t>
            </a:r>
          </a:p>
          <a:p>
            <a:pPr lvl="1"/>
            <a:r>
              <a:rPr lang="en-US" dirty="0"/>
              <a:t>Detailed documentation (financial statements, labor pools, listing of unallowable expenses, etc.) that support the rate calculations.</a:t>
            </a:r>
          </a:p>
          <a:p>
            <a:pPr lvl="1"/>
            <a:r>
              <a:rPr lang="en-US" dirty="0"/>
              <a:t>If the detailed documentation is based upon budgetary numbers, you will also need to provide three years of your most current actuals to support your budgetary numbers.</a:t>
            </a:r>
          </a:p>
          <a:p>
            <a:pPr lvl="1"/>
            <a:r>
              <a:rPr lang="en-US" dirty="0"/>
              <a:t>If budgetary numbers differ significantly from the most recent actuals, provide detailed explanations for these differences.</a:t>
            </a:r>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Rates</a:t>
            </a:r>
            <a:endParaRPr lang="en-US" dirty="0"/>
          </a:p>
        </p:txBody>
      </p:sp>
    </p:spTree>
    <p:extLst>
      <p:ext uri="{BB962C8B-B14F-4D97-AF65-F5344CB8AC3E}">
        <p14:creationId xmlns:p14="http://schemas.microsoft.com/office/powerpoint/2010/main" val="3119987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22" y="1060450"/>
            <a:ext cx="8243578" cy="5264150"/>
          </a:xfrm>
        </p:spPr>
        <p:txBody>
          <a:bodyPr/>
          <a:lstStyle/>
          <a:p>
            <a:pPr marL="0" indent="0">
              <a:buNone/>
            </a:pPr>
            <a:r>
              <a:rPr lang="en-US" sz="1200" dirty="0" smtClean="0"/>
              <a:t>Audit </a:t>
            </a:r>
            <a:r>
              <a:rPr lang="en-US" sz="1200" dirty="0"/>
              <a:t>rights are a set of purchase contract clauses, or an established business practice, that define AR’s right to examine supplier direct and indirect incurred cost data, projections, and accounting policies and procedures. </a:t>
            </a:r>
          </a:p>
          <a:p>
            <a:pPr marL="0" indent="0">
              <a:buNone/>
            </a:pPr>
            <a:r>
              <a:rPr lang="en-US" sz="1200" dirty="0" smtClean="0"/>
              <a:t>AR </a:t>
            </a:r>
            <a:r>
              <a:rPr lang="en-US" sz="1200" dirty="0"/>
              <a:t>audit rights are required to be included in any purchase contract issued by the AR Company to a supplier</a:t>
            </a:r>
            <a:r>
              <a:rPr lang="en-US" sz="1200" dirty="0" smtClean="0"/>
              <a:t>. </a:t>
            </a:r>
            <a:r>
              <a:rPr lang="en-US" sz="1200" dirty="0"/>
              <a:t>Purchase contracts excluding certain criteria, shall include contractual provisions allowing audit examination by qualified AR personnel or a waiver to audit rights must be obtained. </a:t>
            </a:r>
          </a:p>
          <a:p>
            <a:pPr marL="0" indent="0">
              <a:buNone/>
            </a:pPr>
            <a:r>
              <a:rPr lang="en-US" sz="1200" b="1" dirty="0" smtClean="0"/>
              <a:t>There </a:t>
            </a:r>
            <a:r>
              <a:rPr lang="en-US" sz="1200" b="1" dirty="0"/>
              <a:t>are four categories of audit rights </a:t>
            </a:r>
            <a:r>
              <a:rPr lang="en-US" sz="1200" b="1" dirty="0" smtClean="0"/>
              <a:t>clauses:</a:t>
            </a:r>
          </a:p>
          <a:p>
            <a:r>
              <a:rPr lang="en-US" sz="1200" dirty="0" smtClean="0"/>
              <a:t>Full </a:t>
            </a:r>
            <a:r>
              <a:rPr lang="en-US" sz="1200" dirty="0"/>
              <a:t>Access (No Audit Rights Waiver) - The supplier allows unrestricted access to all of the necessary records to verify that all direct and indirect costs and/or projections, including rates and factors, are allowable, allocable and reasonable to the effort being audited.</a:t>
            </a:r>
          </a:p>
          <a:p>
            <a:pPr>
              <a:buFont typeface="Arial" panose="020B0604020202020204" pitchFamily="34" charset="0"/>
              <a:buChar char="•"/>
            </a:pPr>
            <a:r>
              <a:rPr lang="en-US" sz="1200" dirty="0" smtClean="0"/>
              <a:t>Partial </a:t>
            </a:r>
            <a:r>
              <a:rPr lang="en-US" sz="1200" dirty="0"/>
              <a:t>Access (Partial Audit Rights Waiver) - In this situation the supplier normally allows AR unrestricted access to records related to direct hours and material costs only. For government prime contracts, the Government or an independent audit agency performs audit support for rates and factors and provides audit results to AR. With this type of waiver, the analyst must request audit assistance from the Government for the review/audit of the rates and factors.</a:t>
            </a:r>
          </a:p>
          <a:p>
            <a:pPr>
              <a:buFont typeface="Arial" panose="020B0604020202020204" pitchFamily="34" charset="0"/>
              <a:buChar char="•"/>
            </a:pPr>
            <a:r>
              <a:rPr lang="en-US" sz="1200" dirty="0" smtClean="0"/>
              <a:t>No </a:t>
            </a:r>
            <a:r>
              <a:rPr lang="en-US" sz="1200" dirty="0"/>
              <a:t>Access (Full Audit Rights Waiver) - AR has been denied access to the supplier’s records supporting all direct and indirect costs. For government prime contracts, the Government or an independent audit agency performs the audit on direct and indirect costs and provides audit results to AR. In this situation, the analyst will request the Government to conduct a full audit of all direct and indirect costs. This is the least desirable type of "audit" rights.</a:t>
            </a:r>
          </a:p>
          <a:p>
            <a:pPr>
              <a:buFont typeface="Arial" panose="020B0604020202020204" pitchFamily="34" charset="0"/>
              <a:buChar char="•"/>
            </a:pPr>
            <a:r>
              <a:rPr lang="en-US" sz="1200" dirty="0" smtClean="0"/>
              <a:t>•Blanket </a:t>
            </a:r>
            <a:r>
              <a:rPr lang="en-US" sz="1200" dirty="0"/>
              <a:t>Waiver of Audit Rights - Under certain circumstances, AR may have a blanket waiver to defer audit rights of rates and factors to the Defense Contract Audit Agency (DCAA). </a:t>
            </a:r>
            <a:endParaRPr lang="en-US" sz="1200" dirty="0" smtClean="0"/>
          </a:p>
          <a:p>
            <a:pPr>
              <a:buFont typeface="Arial" panose="020B0604020202020204" pitchFamily="34" charset="0"/>
              <a:buChar char="•"/>
            </a:pPr>
            <a:endParaRPr lang="en-US" sz="1200" dirty="0"/>
          </a:p>
          <a:p>
            <a:pPr marL="0" indent="0">
              <a:buNone/>
            </a:pPr>
            <a:r>
              <a:rPr lang="en-US" sz="1200" dirty="0"/>
              <a:t>AR would prefer to have full audit rights and not have to rely on the Government to conduct an assist audit. </a:t>
            </a:r>
            <a:endParaRPr lang="en-US" sz="1200" dirty="0" smtClean="0"/>
          </a:p>
          <a:p>
            <a:pPr marL="0" indent="0">
              <a:buNone/>
            </a:pPr>
            <a:r>
              <a:rPr lang="en-US" sz="1200" dirty="0" smtClean="0"/>
              <a:t>Standard </a:t>
            </a:r>
            <a:r>
              <a:rPr lang="en-US" sz="1200" dirty="0"/>
              <a:t>terms and conditions of the purchase contract usually request full audit rights from the suppliers. However, most suppliers only allow AR partial access.</a:t>
            </a:r>
          </a:p>
          <a:p>
            <a:endParaRPr lang="en-US" dirty="0"/>
          </a:p>
        </p:txBody>
      </p:sp>
      <p:sp>
        <p:nvSpPr>
          <p:cNvPr id="3" name="Title 2"/>
          <p:cNvSpPr>
            <a:spLocks noGrp="1"/>
          </p:cNvSpPr>
          <p:nvPr>
            <p:ph type="title"/>
          </p:nvPr>
        </p:nvSpPr>
        <p:spPr/>
        <p:txBody>
          <a:bodyPr/>
          <a:lstStyle/>
          <a:p>
            <a:r>
              <a:rPr lang="en-US" dirty="0" smtClean="0"/>
              <a:t>Audit Rights</a:t>
            </a:r>
            <a:endParaRPr lang="en-US" dirty="0"/>
          </a:p>
        </p:txBody>
      </p:sp>
    </p:spTree>
    <p:extLst>
      <p:ext uri="{BB962C8B-B14F-4D97-AF65-F5344CB8AC3E}">
        <p14:creationId xmlns:p14="http://schemas.microsoft.com/office/powerpoint/2010/main" val="372135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22" y="1060450"/>
            <a:ext cx="8243578" cy="5264150"/>
          </a:xfrm>
        </p:spPr>
        <p:txBody>
          <a:bodyPr/>
          <a:lstStyle/>
          <a:p>
            <a:r>
              <a:rPr lang="en-US" dirty="0"/>
              <a:t>FAR 15.404-2 "Information to Support Proposal Analysis" </a:t>
            </a:r>
          </a:p>
          <a:p>
            <a:r>
              <a:rPr lang="en-US" dirty="0">
                <a:hlinkClick r:id="rId3"/>
              </a:rPr>
              <a:t>http://www.acqnet.gov/far</a:t>
            </a:r>
            <a:r>
              <a:rPr lang="en-US" dirty="0" smtClean="0">
                <a:hlinkClick r:id="rId3"/>
              </a:rPr>
              <a:t>/</a:t>
            </a:r>
            <a:endParaRPr lang="en-US" dirty="0" smtClean="0"/>
          </a:p>
          <a:p>
            <a:r>
              <a:rPr lang="en-US" dirty="0" smtClean="0"/>
              <a:t>FAR </a:t>
            </a:r>
            <a:r>
              <a:rPr lang="en-US" dirty="0"/>
              <a:t>PART 15 – Contracting By Negotiation</a:t>
            </a:r>
          </a:p>
          <a:p>
            <a:r>
              <a:rPr lang="en-US" dirty="0"/>
              <a:t>FAR PART 31 – Contract Cost Principles</a:t>
            </a:r>
          </a:p>
          <a:p>
            <a:r>
              <a:rPr lang="en-US" dirty="0"/>
              <a:t>OMB Circular A-122 – Cost Principles for Non-Profit Organizations</a:t>
            </a:r>
          </a:p>
          <a:p>
            <a:r>
              <a:rPr lang="en-US" dirty="0"/>
              <a:t>Contract Pricing Guides</a:t>
            </a:r>
          </a:p>
          <a:p>
            <a:r>
              <a:rPr lang="en-US" dirty="0"/>
              <a:t>DCAA – </a:t>
            </a:r>
            <a:r>
              <a:rPr lang="en-US" dirty="0" smtClean="0">
                <a:hlinkClick r:id="rId4"/>
              </a:rPr>
              <a:t>www.dcaa.mil</a:t>
            </a:r>
            <a:endParaRPr lang="en-US" dirty="0" smtClean="0"/>
          </a:p>
          <a:p>
            <a:r>
              <a:rPr lang="en-US" dirty="0" smtClean="0"/>
              <a:t>FAR </a:t>
            </a:r>
            <a:r>
              <a:rPr lang="en-US" dirty="0"/>
              <a:t>15.404-3  Subcontract pricing considerations. </a:t>
            </a:r>
          </a:p>
          <a:p>
            <a:pPr marL="0" indent="0">
              <a:buNone/>
            </a:pPr>
            <a:endParaRPr lang="en-US" sz="1400" dirty="0" smtClean="0"/>
          </a:p>
          <a:p>
            <a:pPr marL="0" indent="0">
              <a:buNone/>
            </a:pPr>
            <a:r>
              <a:rPr lang="en-US" sz="1400" dirty="0" smtClean="0"/>
              <a:t>The </a:t>
            </a:r>
            <a:r>
              <a:rPr lang="en-US" sz="1400" dirty="0"/>
              <a:t>contracting </a:t>
            </a:r>
            <a:r>
              <a:rPr lang="en-US" sz="1400" dirty="0" smtClean="0"/>
              <a:t>officer/buyer </a:t>
            </a:r>
            <a:r>
              <a:rPr lang="en-US" sz="1400" dirty="0"/>
              <a:t>is responsible for the determination of price reasonableness for the prime contract, including subcontracting costs. The contracting officer should consider whether a contractor or subcontractor has an approved purchasing system, has performed cost or price analysis of proposed subcontractor prices, or has negotiated the subcontract prices before negotiation of the prime contract, in determining the reasonableness of the prime contract price. This does not relieve the contracting officer from the responsibility to analyze the contractor’s submission, including subcontractor’s cost or pricing data. </a:t>
            </a:r>
          </a:p>
          <a:p>
            <a:endParaRPr lang="en-US" dirty="0" smtClean="0"/>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FAR References</a:t>
            </a:r>
            <a:endParaRPr lang="en-US" dirty="0"/>
          </a:p>
        </p:txBody>
      </p:sp>
    </p:spTree>
    <p:extLst>
      <p:ext uri="{BB962C8B-B14F-4D97-AF65-F5344CB8AC3E}">
        <p14:creationId xmlns:p14="http://schemas.microsoft.com/office/powerpoint/2010/main" val="751677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22" y="1060450"/>
            <a:ext cx="8243578" cy="5264150"/>
          </a:xfrm>
        </p:spPr>
        <p:txBody>
          <a:bodyPr/>
          <a:lstStyle/>
          <a:p>
            <a:r>
              <a:rPr lang="en-US" dirty="0" smtClean="0"/>
              <a:t>In </a:t>
            </a:r>
            <a:r>
              <a:rPr lang="en-US" dirty="0"/>
              <a:t>summary, all noncompetitive, noncommercial proposals valued at more than </a:t>
            </a:r>
            <a:r>
              <a:rPr lang="en-US" dirty="0" smtClean="0"/>
              <a:t>$TINA </a:t>
            </a:r>
            <a:r>
              <a:rPr lang="en-US" dirty="0"/>
              <a:t>are required to include the following information:</a:t>
            </a:r>
          </a:p>
          <a:p>
            <a:endParaRPr lang="en-US" dirty="0" smtClean="0"/>
          </a:p>
          <a:p>
            <a:endParaRPr lang="en-US" dirty="0"/>
          </a:p>
          <a:p>
            <a:endParaRPr lang="en-US" dirty="0" smtClean="0"/>
          </a:p>
          <a:p>
            <a:endParaRPr lang="en-US" dirty="0"/>
          </a:p>
          <a:p>
            <a:endParaRPr lang="en-US" dirty="0" smtClean="0"/>
          </a:p>
          <a:p>
            <a:r>
              <a:rPr lang="en-US" dirty="0" smtClean="0"/>
              <a:t>Sufficient </a:t>
            </a:r>
            <a:r>
              <a:rPr lang="en-US" dirty="0"/>
              <a:t>rationale and supporting documentation to support each of the proposed cost elements is also required.</a:t>
            </a:r>
          </a:p>
          <a:p>
            <a:r>
              <a:rPr lang="en-US" dirty="0" smtClean="0"/>
              <a:t>Obtaining </a:t>
            </a:r>
            <a:r>
              <a:rPr lang="en-US" dirty="0"/>
              <a:t>adequate supplier proposals is always on the critical path, since </a:t>
            </a:r>
            <a:r>
              <a:rPr lang="en-US" dirty="0" smtClean="0"/>
              <a:t>AR </a:t>
            </a:r>
            <a:r>
              <a:rPr lang="en-US" dirty="0"/>
              <a:t>cannot submit its proposal to the government until it has received adequate proposals from its subcontractors. Therefore, it is critical that adequate supplier proposals are obtained as quickly as possible.</a:t>
            </a:r>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pic>
        <p:nvPicPr>
          <p:cNvPr id="5" name="Picture 4"/>
          <p:cNvPicPr>
            <a:picLocks noChangeAspect="1"/>
          </p:cNvPicPr>
          <p:nvPr/>
        </p:nvPicPr>
        <p:blipFill>
          <a:blip r:embed="rId3"/>
          <a:stretch>
            <a:fillRect/>
          </a:stretch>
        </p:blipFill>
        <p:spPr>
          <a:xfrm>
            <a:off x="1538288" y="1831361"/>
            <a:ext cx="6067425" cy="1421793"/>
          </a:xfrm>
          <a:prstGeom prst="rect">
            <a:avLst/>
          </a:prstGeom>
        </p:spPr>
      </p:pic>
    </p:spTree>
    <p:extLst>
      <p:ext uri="{BB962C8B-B14F-4D97-AF65-F5344CB8AC3E}">
        <p14:creationId xmlns:p14="http://schemas.microsoft.com/office/powerpoint/2010/main" val="152992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654" y="1060450"/>
            <a:ext cx="8227346" cy="5264150"/>
          </a:xfrm>
        </p:spPr>
        <p:txBody>
          <a:bodyPr>
            <a:normAutofit/>
          </a:bodyPr>
          <a:lstStyle/>
          <a:p>
            <a:r>
              <a:rPr lang="en-US" dirty="0"/>
              <a:t>FAR 15.403-4 sets forth those circumstances in which contractors are required to submit certified cost or pricing data.  The responsibility for providing well-prepared and fully supportable cost proposals for sole source acquisitions that exceed the TINA threshold lies solely with the contractor.  The basis and rationale for all proposed costs shall be provided as part of the proposal so that the contracting officer (CO) may rely on the information as sufficiently current to permit negotiation of a fair and reasonable price.</a:t>
            </a:r>
          </a:p>
          <a:p>
            <a:endParaRPr lang="en-US" dirty="0"/>
          </a:p>
          <a:p>
            <a:r>
              <a:rPr lang="en-US" dirty="0" smtClean="0"/>
              <a:t>FAR </a:t>
            </a:r>
            <a:r>
              <a:rPr lang="en-US" dirty="0"/>
              <a:t>15.403-4(a)(1)(iii) states subcontractors at all tiers are also required to provide certified cost and pricing data if the subcontractor proposal is above the TINA threshold and no exceptions apply.  If the subcontract exceeds the TINA threshold, the prime contractor is required to conduct and provide a </a:t>
            </a:r>
            <a:r>
              <a:rPr lang="en-US" dirty="0" err="1"/>
              <a:t>price/cost</a:t>
            </a:r>
            <a:r>
              <a:rPr lang="en-US" dirty="0"/>
              <a:t> analysis establishing the reasonableness of each subcontract price. </a:t>
            </a:r>
            <a:endParaRPr lang="en-US" dirty="0" smtClean="0"/>
          </a:p>
          <a:p>
            <a:endParaRPr lang="en-US" sz="2100" dirty="0"/>
          </a:p>
          <a:p>
            <a:endParaRPr lang="en-US" dirty="0"/>
          </a:p>
        </p:txBody>
      </p:sp>
      <p:sp>
        <p:nvSpPr>
          <p:cNvPr id="3" name="Title 2"/>
          <p:cNvSpPr>
            <a:spLocks noGrp="1"/>
          </p:cNvSpPr>
          <p:nvPr>
            <p:ph type="title"/>
          </p:nvPr>
        </p:nvSpPr>
        <p:spPr/>
        <p:txBody>
          <a:bodyPr/>
          <a:lstStyle/>
          <a:p>
            <a:r>
              <a:rPr lang="en-US" dirty="0"/>
              <a:t>Vital Items for FAR 15 Proposal</a:t>
            </a:r>
          </a:p>
        </p:txBody>
      </p:sp>
    </p:spTree>
    <p:extLst>
      <p:ext uri="{BB962C8B-B14F-4D97-AF65-F5344CB8AC3E}">
        <p14:creationId xmlns:p14="http://schemas.microsoft.com/office/powerpoint/2010/main" val="320065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100" dirty="0"/>
              <a:t>	</a:t>
            </a:r>
          </a:p>
          <a:p>
            <a:endParaRPr lang="en-US" dirty="0"/>
          </a:p>
        </p:txBody>
      </p:sp>
      <p:sp>
        <p:nvSpPr>
          <p:cNvPr id="3" name="Title 2"/>
          <p:cNvSpPr>
            <a:spLocks noGrp="1"/>
          </p:cNvSpPr>
          <p:nvPr>
            <p:ph type="title"/>
          </p:nvPr>
        </p:nvSpPr>
        <p:spPr/>
        <p:txBody>
          <a:bodyPr/>
          <a:lstStyle/>
          <a:p>
            <a:r>
              <a:rPr lang="en-US" dirty="0"/>
              <a:t>Vital Items for FAR 15 Proposal</a:t>
            </a:r>
          </a:p>
        </p:txBody>
      </p:sp>
      <p:pic>
        <p:nvPicPr>
          <p:cNvPr id="4" name="Picture 3"/>
          <p:cNvPicPr>
            <a:picLocks noChangeAspect="1"/>
          </p:cNvPicPr>
          <p:nvPr/>
        </p:nvPicPr>
        <p:blipFill>
          <a:blip r:embed="rId3"/>
          <a:stretch>
            <a:fillRect/>
          </a:stretch>
        </p:blipFill>
        <p:spPr>
          <a:xfrm>
            <a:off x="400049" y="1228466"/>
            <a:ext cx="8301891" cy="5297883"/>
          </a:xfrm>
          <a:prstGeom prst="rect">
            <a:avLst/>
          </a:prstGeom>
        </p:spPr>
      </p:pic>
    </p:spTree>
    <p:extLst>
      <p:ext uri="{BB962C8B-B14F-4D97-AF65-F5344CB8AC3E}">
        <p14:creationId xmlns:p14="http://schemas.microsoft.com/office/powerpoint/2010/main" val="743998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654" y="1060450"/>
            <a:ext cx="8227346" cy="5264150"/>
          </a:xfrm>
        </p:spPr>
        <p:txBody>
          <a:bodyPr/>
          <a:lstStyle/>
          <a:p>
            <a:r>
              <a:rPr lang="en-US" dirty="0"/>
              <a:t>Summary of Total Cost by Element </a:t>
            </a:r>
          </a:p>
          <a:p>
            <a:pPr lvl="1"/>
            <a:r>
              <a:rPr lang="en-US" sz="2000" dirty="0"/>
              <a:t>Cross-referenced to each line item</a:t>
            </a:r>
          </a:p>
          <a:p>
            <a:r>
              <a:rPr lang="en-US" dirty="0"/>
              <a:t>Breakdown of Labor (FAR 15.408, Table 15-2 II.B.)</a:t>
            </a:r>
          </a:p>
          <a:p>
            <a:pPr lvl="1"/>
            <a:r>
              <a:rPr lang="en-US" sz="2000" dirty="0"/>
              <a:t>Hours</a:t>
            </a:r>
          </a:p>
          <a:p>
            <a:pPr lvl="1"/>
            <a:r>
              <a:rPr lang="en-US" sz="2000" dirty="0"/>
              <a:t>Rates and Costs by Appropriate </a:t>
            </a:r>
            <a:r>
              <a:rPr lang="en-US" sz="2000" dirty="0" smtClean="0"/>
              <a:t>Category</a:t>
            </a:r>
          </a:p>
          <a:p>
            <a:pPr lvl="1"/>
            <a:r>
              <a:rPr lang="en-US" sz="2000" dirty="0" smtClean="0"/>
              <a:t>Basis for estimates</a:t>
            </a:r>
            <a:endParaRPr lang="en-US" sz="2000" dirty="0"/>
          </a:p>
          <a:p>
            <a:r>
              <a:rPr lang="en-US" dirty="0"/>
              <a:t>Consolidated Priced Bill of Materials</a:t>
            </a:r>
          </a:p>
          <a:p>
            <a:pPr lvl="1"/>
            <a:r>
              <a:rPr lang="en-US" sz="2000" dirty="0"/>
              <a:t>Types, Quantities, </a:t>
            </a:r>
            <a:r>
              <a:rPr lang="en-US" sz="2000" dirty="0" smtClean="0"/>
              <a:t>Cost, basis for pricing</a:t>
            </a:r>
            <a:r>
              <a:rPr lang="en-US" sz="2000" dirty="0"/>
              <a:t>	</a:t>
            </a:r>
          </a:p>
          <a:p>
            <a:pPr lvl="1"/>
            <a:r>
              <a:rPr lang="en-US" sz="2000" dirty="0"/>
              <a:t>FAR 15.408, Table 15-2 II.A</a:t>
            </a:r>
            <a:r>
              <a:rPr lang="en-US" sz="2000" dirty="0" smtClean="0"/>
              <a:t>.</a:t>
            </a:r>
          </a:p>
          <a:p>
            <a:pPr lvl="1"/>
            <a:r>
              <a:rPr lang="en-US" sz="2000" dirty="0"/>
              <a:t>Cost element breakdown in proper format for each line item</a:t>
            </a:r>
          </a:p>
          <a:p>
            <a:pPr lvl="1"/>
            <a:endParaRPr lang="en-US" sz="2400" dirty="0"/>
          </a:p>
          <a:p>
            <a:pPr lvl="1"/>
            <a:endParaRPr lang="en-US" sz="2400" dirty="0"/>
          </a:p>
          <a:p>
            <a:pPr marL="173736" lvl="1" indent="0">
              <a:buNone/>
            </a:pPr>
            <a:endParaRPr lang="en-US" sz="2400" dirty="0"/>
          </a:p>
          <a:p>
            <a:pPr lvl="1"/>
            <a:endParaRPr lang="en-US" sz="2400" dirty="0"/>
          </a:p>
          <a:p>
            <a:pPr marL="173736" lvl="1" indent="0">
              <a:buNone/>
            </a:pPr>
            <a:endParaRPr lang="en-US" sz="2400" dirty="0"/>
          </a:p>
        </p:txBody>
      </p:sp>
      <p:sp>
        <p:nvSpPr>
          <p:cNvPr id="3" name="Title 2"/>
          <p:cNvSpPr>
            <a:spLocks noGrp="1"/>
          </p:cNvSpPr>
          <p:nvPr>
            <p:ph type="title"/>
          </p:nvPr>
        </p:nvSpPr>
        <p:spPr/>
        <p:txBody>
          <a:bodyPr/>
          <a:lstStyle/>
          <a:p>
            <a:r>
              <a:rPr lang="en-US" dirty="0" smtClean="0"/>
              <a:t>Vital Items for FAR 15 Proposa</a:t>
            </a:r>
            <a:r>
              <a:rPr lang="en-US" dirty="0"/>
              <a:t>l</a:t>
            </a:r>
          </a:p>
        </p:txBody>
      </p:sp>
    </p:spTree>
    <p:extLst>
      <p:ext uri="{BB962C8B-B14F-4D97-AF65-F5344CB8AC3E}">
        <p14:creationId xmlns:p14="http://schemas.microsoft.com/office/powerpoint/2010/main" val="398093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22" y="1060450"/>
            <a:ext cx="4079632" cy="5264150"/>
          </a:xfrm>
        </p:spPr>
        <p:txBody>
          <a:bodyPr/>
          <a:lstStyle/>
          <a:p>
            <a:pPr marL="0" indent="0">
              <a:buNone/>
            </a:pPr>
            <a:r>
              <a:rPr lang="en-US" dirty="0" smtClean="0"/>
              <a:t>An </a:t>
            </a:r>
            <a:r>
              <a:rPr lang="en-US" dirty="0"/>
              <a:t>“Adequacy Checklist for Price Proposals” developed by the </a:t>
            </a:r>
            <a:r>
              <a:rPr lang="en-US" dirty="0" smtClean="0"/>
              <a:t>DCAA/DCMA is a requirement with </a:t>
            </a:r>
            <a:r>
              <a:rPr lang="en-US" dirty="0"/>
              <a:t>all requests for cost or pricing data that support requirements outlined in FAR 15.408 Table 15-2.  </a:t>
            </a:r>
          </a:p>
          <a:p>
            <a:r>
              <a:rPr lang="en-US" dirty="0" smtClean="0"/>
              <a:t>Your </a:t>
            </a:r>
            <a:r>
              <a:rPr lang="en-US" dirty="0"/>
              <a:t>completed proposal must meet the requirements outlined in the </a:t>
            </a:r>
            <a:r>
              <a:rPr lang="en-US" dirty="0" smtClean="0"/>
              <a:t>Proposal Adequacy checklist</a:t>
            </a:r>
            <a:r>
              <a:rPr lang="en-US" dirty="0"/>
              <a:t>.</a:t>
            </a:r>
          </a:p>
          <a:p>
            <a:r>
              <a:rPr lang="en-US" dirty="0" smtClean="0"/>
              <a:t>DCAA </a:t>
            </a:r>
            <a:r>
              <a:rPr lang="en-US" dirty="0"/>
              <a:t>assist audits will not be requested without confirmation that you have addressed these requirements.</a:t>
            </a:r>
          </a:p>
          <a:p>
            <a:endParaRPr lang="en-US" dirty="0"/>
          </a:p>
        </p:txBody>
      </p:sp>
      <p:sp>
        <p:nvSpPr>
          <p:cNvPr id="3" name="Title 2"/>
          <p:cNvSpPr>
            <a:spLocks noGrp="1"/>
          </p:cNvSpPr>
          <p:nvPr>
            <p:ph type="title"/>
          </p:nvPr>
        </p:nvSpPr>
        <p:spPr/>
        <p:txBody>
          <a:bodyPr/>
          <a:lstStyle/>
          <a:p>
            <a:r>
              <a:rPr lang="en-US" dirty="0"/>
              <a:t>DCMA Proposal Adequacy Checklist</a:t>
            </a:r>
          </a:p>
        </p:txBody>
      </p:sp>
      <p:pic>
        <p:nvPicPr>
          <p:cNvPr id="5" name="Picture 4"/>
          <p:cNvPicPr>
            <a:picLocks noChangeAspect="1"/>
          </p:cNvPicPr>
          <p:nvPr/>
        </p:nvPicPr>
        <p:blipFill>
          <a:blip r:embed="rId3"/>
          <a:stretch>
            <a:fillRect/>
          </a:stretch>
        </p:blipFill>
        <p:spPr>
          <a:xfrm>
            <a:off x="5049931" y="3921551"/>
            <a:ext cx="3636869" cy="2403050"/>
          </a:xfrm>
          <a:prstGeom prst="rect">
            <a:avLst/>
          </a:prstGeom>
        </p:spPr>
      </p:pic>
      <p:pic>
        <p:nvPicPr>
          <p:cNvPr id="6" name="Picture 5"/>
          <p:cNvPicPr>
            <a:picLocks noChangeAspect="1"/>
          </p:cNvPicPr>
          <p:nvPr/>
        </p:nvPicPr>
        <p:blipFill>
          <a:blip r:embed="rId4"/>
          <a:stretch>
            <a:fillRect/>
          </a:stretch>
        </p:blipFill>
        <p:spPr>
          <a:xfrm>
            <a:off x="4751109" y="1027452"/>
            <a:ext cx="3963482" cy="2981202"/>
          </a:xfrm>
          <a:prstGeom prst="rect">
            <a:avLst/>
          </a:prstGeom>
        </p:spPr>
      </p:pic>
    </p:spTree>
    <p:extLst>
      <p:ext uri="{BB962C8B-B14F-4D97-AF65-F5344CB8AC3E}">
        <p14:creationId xmlns:p14="http://schemas.microsoft.com/office/powerpoint/2010/main" val="218970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049" y="288612"/>
            <a:ext cx="7085965" cy="640080"/>
          </a:xfrm>
        </p:spPr>
        <p:txBody>
          <a:bodyPr/>
          <a:lstStyle/>
          <a:p>
            <a:r>
              <a:rPr lang="en-US" dirty="0" smtClean="0"/>
              <a:t>Proposal Index</a:t>
            </a:r>
            <a:endParaRPr lang="en-US" dirty="0"/>
          </a:p>
        </p:txBody>
      </p:sp>
      <p:sp>
        <p:nvSpPr>
          <p:cNvPr id="4" name="Slide Number Placeholder 3"/>
          <p:cNvSpPr>
            <a:spLocks noGrp="1"/>
          </p:cNvSpPr>
          <p:nvPr>
            <p:ph type="sldNum" sz="quarter" idx="10"/>
          </p:nvPr>
        </p:nvSpPr>
        <p:spPr/>
        <p:txBody>
          <a:bodyPr/>
          <a:lstStyle/>
          <a:p>
            <a:pPr>
              <a:defRPr/>
            </a:pPr>
            <a:endParaRPr lang="en-US" b="1" dirty="0"/>
          </a:p>
        </p:txBody>
      </p:sp>
      <p:sp>
        <p:nvSpPr>
          <p:cNvPr id="5" name="Content Placeholder 4"/>
          <p:cNvSpPr>
            <a:spLocks noGrp="1"/>
          </p:cNvSpPr>
          <p:nvPr>
            <p:ph sz="half" idx="4294967295"/>
          </p:nvPr>
        </p:nvSpPr>
        <p:spPr>
          <a:xfrm>
            <a:off x="390248" y="5562600"/>
            <a:ext cx="5029200" cy="762000"/>
          </a:xfrm>
        </p:spPr>
        <p:txBody>
          <a:bodyPr>
            <a:normAutofit lnSpcReduction="10000"/>
          </a:bodyPr>
          <a:lstStyle/>
          <a:p>
            <a:pPr marL="0" indent="0">
              <a:buNone/>
            </a:pPr>
            <a:r>
              <a:rPr lang="en-US" sz="1200" dirty="0" smtClean="0">
                <a:solidFill>
                  <a:schemeClr val="bg1"/>
                </a:solidFill>
              </a:rPr>
              <a:t>Site Location – Canoga Park</a:t>
            </a:r>
          </a:p>
          <a:p>
            <a:pPr marL="0" indent="0">
              <a:buNone/>
            </a:pPr>
            <a:r>
              <a:rPr lang="en-US" sz="1200" dirty="0" smtClean="0">
                <a:solidFill>
                  <a:schemeClr val="bg1"/>
                </a:solidFill>
              </a:rPr>
              <a:t>Address – 8900 </a:t>
            </a:r>
            <a:r>
              <a:rPr lang="en-US" sz="1200" dirty="0">
                <a:solidFill>
                  <a:schemeClr val="bg1"/>
                </a:solidFill>
              </a:rPr>
              <a:t>De Soto </a:t>
            </a:r>
            <a:r>
              <a:rPr lang="en-US" sz="1200" dirty="0" smtClean="0">
                <a:solidFill>
                  <a:schemeClr val="bg1"/>
                </a:solidFill>
              </a:rPr>
              <a:t>Avenue Canoga </a:t>
            </a:r>
            <a:r>
              <a:rPr lang="en-US" sz="1200" dirty="0">
                <a:solidFill>
                  <a:schemeClr val="bg1"/>
                </a:solidFill>
              </a:rPr>
              <a:t>Park, CA </a:t>
            </a:r>
            <a:r>
              <a:rPr lang="en-US" sz="1200" dirty="0" smtClean="0">
                <a:solidFill>
                  <a:schemeClr val="bg1"/>
                </a:solidFill>
              </a:rPr>
              <a:t>91304</a:t>
            </a:r>
          </a:p>
          <a:p>
            <a:pPr marL="0" indent="0">
              <a:buNone/>
            </a:pPr>
            <a:r>
              <a:rPr lang="en-US" sz="1200" dirty="0" smtClean="0">
                <a:solidFill>
                  <a:schemeClr val="bg1"/>
                </a:solidFill>
              </a:rPr>
              <a:t>1345 employees and 170 temps – 1515 people total</a:t>
            </a:r>
          </a:p>
        </p:txBody>
      </p:sp>
      <p:sp>
        <p:nvSpPr>
          <p:cNvPr id="7" name="Content Placeholder 1"/>
          <p:cNvSpPr>
            <a:spLocks noGrp="1"/>
          </p:cNvSpPr>
          <p:nvPr>
            <p:ph idx="4294967295"/>
          </p:nvPr>
        </p:nvSpPr>
        <p:spPr>
          <a:xfrm>
            <a:off x="403225" y="1060450"/>
            <a:ext cx="8359775" cy="5264150"/>
          </a:xfrm>
        </p:spPr>
        <p:txBody>
          <a:bodyPr/>
          <a:lstStyle/>
          <a:p>
            <a:r>
              <a:rPr lang="en-US" dirty="0" smtClean="0"/>
              <a:t>Include </a:t>
            </a:r>
            <a:r>
              <a:rPr lang="en-US" dirty="0"/>
              <a:t>an index that references where the supporting data for your estimates is located in the </a:t>
            </a:r>
            <a:r>
              <a:rPr lang="en-US" dirty="0" smtClean="0"/>
              <a:t>proposal.</a:t>
            </a:r>
          </a:p>
          <a:p>
            <a:pPr lvl="1"/>
            <a:r>
              <a:rPr lang="en-US" dirty="0" smtClean="0"/>
              <a:t>The </a:t>
            </a:r>
            <a:r>
              <a:rPr lang="en-US" dirty="0"/>
              <a:t>index should include the </a:t>
            </a:r>
            <a:r>
              <a:rPr lang="en-US" dirty="0" smtClean="0"/>
              <a:t>following:</a:t>
            </a:r>
          </a:p>
          <a:p>
            <a:pPr lvl="2"/>
            <a:r>
              <a:rPr lang="en-US" dirty="0" smtClean="0"/>
              <a:t>Title </a:t>
            </a:r>
            <a:r>
              <a:rPr lang="en-US" dirty="0"/>
              <a:t>of information being referenced (Summary cost element breakdown, material, labor, etc</a:t>
            </a:r>
            <a:r>
              <a:rPr lang="en-US" dirty="0" smtClean="0"/>
              <a:t>.).</a:t>
            </a:r>
          </a:p>
          <a:p>
            <a:pPr lvl="2"/>
            <a:r>
              <a:rPr lang="en-US" dirty="0" smtClean="0"/>
              <a:t>Location </a:t>
            </a:r>
            <a:r>
              <a:rPr lang="en-US" dirty="0"/>
              <a:t>in the proposal (page number or file name and page if located in a separate file).</a:t>
            </a:r>
          </a:p>
        </p:txBody>
      </p:sp>
      <p:sp>
        <p:nvSpPr>
          <p:cNvPr id="3" name="TextBox 2"/>
          <p:cNvSpPr txBox="1"/>
          <p:nvPr/>
        </p:nvSpPr>
        <p:spPr>
          <a:xfrm>
            <a:off x="0" y="0"/>
            <a:ext cx="1639019" cy="362309"/>
          </a:xfrm>
          <a:prstGeom prst="rect">
            <a:avLst/>
          </a:prstGeom>
          <a:solidFill>
            <a:schemeClr val="bg1"/>
          </a:solidFill>
        </p:spPr>
        <p:txBody>
          <a:bodyPr wrap="square" lIns="0" tIns="0" rIns="0" bIns="0" rtlCol="0">
            <a:spAutoFit/>
          </a:bodyPr>
          <a:lstStyle/>
          <a:p>
            <a:pPr algn="l">
              <a:lnSpc>
                <a:spcPct val="100000"/>
              </a:lnSpc>
              <a:spcBef>
                <a:spcPts val="900"/>
              </a:spcBef>
              <a:buSzPct val="100000"/>
            </a:pPr>
            <a:endParaRPr lang="en-US" sz="1800" dirty="0"/>
          </a:p>
        </p:txBody>
      </p:sp>
    </p:spTree>
    <p:extLst>
      <p:ext uri="{BB962C8B-B14F-4D97-AF65-F5344CB8AC3E}">
        <p14:creationId xmlns:p14="http://schemas.microsoft.com/office/powerpoint/2010/main" val="328692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675" y="288612"/>
            <a:ext cx="7085965" cy="640080"/>
          </a:xfrm>
        </p:spPr>
        <p:txBody>
          <a:bodyPr/>
          <a:lstStyle/>
          <a:p>
            <a:r>
              <a:rPr lang="en-US" dirty="0"/>
              <a:t>Cover Sheet</a:t>
            </a:r>
          </a:p>
        </p:txBody>
      </p:sp>
      <p:sp>
        <p:nvSpPr>
          <p:cNvPr id="4" name="Slide Number Placeholder 3"/>
          <p:cNvSpPr>
            <a:spLocks noGrp="1"/>
          </p:cNvSpPr>
          <p:nvPr>
            <p:ph type="sldNum" sz="quarter" idx="10"/>
          </p:nvPr>
        </p:nvSpPr>
        <p:spPr/>
        <p:txBody>
          <a:bodyPr/>
          <a:lstStyle/>
          <a:p>
            <a:pPr>
              <a:defRPr/>
            </a:pPr>
            <a:endParaRPr lang="en-US" b="1" dirty="0"/>
          </a:p>
        </p:txBody>
      </p:sp>
      <p:sp>
        <p:nvSpPr>
          <p:cNvPr id="5" name="Content Placeholder 4"/>
          <p:cNvSpPr>
            <a:spLocks noGrp="1"/>
          </p:cNvSpPr>
          <p:nvPr>
            <p:ph sz="half" idx="4294967295"/>
          </p:nvPr>
        </p:nvSpPr>
        <p:spPr>
          <a:xfrm>
            <a:off x="390248" y="5562600"/>
            <a:ext cx="5029200" cy="762000"/>
          </a:xfrm>
        </p:spPr>
        <p:txBody>
          <a:bodyPr>
            <a:normAutofit lnSpcReduction="10000"/>
          </a:bodyPr>
          <a:lstStyle/>
          <a:p>
            <a:pPr marL="0" indent="0">
              <a:buNone/>
            </a:pPr>
            <a:r>
              <a:rPr lang="en-US" sz="1200" dirty="0" smtClean="0">
                <a:solidFill>
                  <a:schemeClr val="bg1"/>
                </a:solidFill>
              </a:rPr>
              <a:t>Site Location – Canoga Park</a:t>
            </a:r>
          </a:p>
          <a:p>
            <a:pPr marL="0" indent="0">
              <a:buNone/>
            </a:pPr>
            <a:r>
              <a:rPr lang="en-US" sz="1200" dirty="0" smtClean="0">
                <a:solidFill>
                  <a:schemeClr val="bg1"/>
                </a:solidFill>
              </a:rPr>
              <a:t>Address – 8900 </a:t>
            </a:r>
            <a:r>
              <a:rPr lang="en-US" sz="1200" dirty="0">
                <a:solidFill>
                  <a:schemeClr val="bg1"/>
                </a:solidFill>
              </a:rPr>
              <a:t>De Soto </a:t>
            </a:r>
            <a:r>
              <a:rPr lang="en-US" sz="1200" dirty="0" smtClean="0">
                <a:solidFill>
                  <a:schemeClr val="bg1"/>
                </a:solidFill>
              </a:rPr>
              <a:t>Avenue Canoga </a:t>
            </a:r>
            <a:r>
              <a:rPr lang="en-US" sz="1200" dirty="0">
                <a:solidFill>
                  <a:schemeClr val="bg1"/>
                </a:solidFill>
              </a:rPr>
              <a:t>Park, CA </a:t>
            </a:r>
            <a:r>
              <a:rPr lang="en-US" sz="1200" dirty="0" smtClean="0">
                <a:solidFill>
                  <a:schemeClr val="bg1"/>
                </a:solidFill>
              </a:rPr>
              <a:t>91304</a:t>
            </a:r>
          </a:p>
          <a:p>
            <a:pPr marL="0" indent="0">
              <a:buNone/>
            </a:pPr>
            <a:r>
              <a:rPr lang="en-US" sz="1200" dirty="0" smtClean="0">
                <a:solidFill>
                  <a:schemeClr val="bg1"/>
                </a:solidFill>
              </a:rPr>
              <a:t>1345 employees and 170 temps – 1515 people total</a:t>
            </a:r>
          </a:p>
        </p:txBody>
      </p:sp>
      <p:sp>
        <p:nvSpPr>
          <p:cNvPr id="7" name="Content Placeholder 1"/>
          <p:cNvSpPr>
            <a:spLocks noGrp="1"/>
          </p:cNvSpPr>
          <p:nvPr>
            <p:ph idx="4294967295"/>
          </p:nvPr>
        </p:nvSpPr>
        <p:spPr>
          <a:xfrm>
            <a:off x="315269" y="1447312"/>
            <a:ext cx="5592222" cy="4218560"/>
          </a:xfrm>
        </p:spPr>
        <p:txBody>
          <a:bodyPr>
            <a:normAutofit lnSpcReduction="10000"/>
          </a:bodyPr>
          <a:lstStyle/>
          <a:p>
            <a:r>
              <a:rPr lang="en-US" dirty="0" smtClean="0"/>
              <a:t>Include </a:t>
            </a:r>
            <a:r>
              <a:rPr lang="en-US" dirty="0"/>
              <a:t>a cover sheet that includes the following information</a:t>
            </a:r>
            <a:r>
              <a:rPr lang="en-US" dirty="0" smtClean="0"/>
              <a:t>:</a:t>
            </a:r>
          </a:p>
          <a:p>
            <a:pPr lvl="1"/>
            <a:r>
              <a:rPr lang="en-US" sz="1400" dirty="0" smtClean="0"/>
              <a:t>Solicitation </a:t>
            </a:r>
            <a:r>
              <a:rPr lang="en-US" sz="1400" dirty="0"/>
              <a:t>number.</a:t>
            </a:r>
          </a:p>
          <a:p>
            <a:pPr lvl="1"/>
            <a:r>
              <a:rPr lang="en-US" sz="1400" dirty="0"/>
              <a:t>Name and address of offeror.</a:t>
            </a:r>
          </a:p>
          <a:p>
            <a:pPr lvl="1"/>
            <a:r>
              <a:rPr lang="en-US" sz="1400" dirty="0"/>
              <a:t>Name and telephone number of point of contact.</a:t>
            </a:r>
          </a:p>
          <a:p>
            <a:pPr lvl="1"/>
            <a:r>
              <a:rPr lang="en-US" sz="1400" dirty="0"/>
              <a:t>Name, address, phone number and email for your DCMA and DCAA.</a:t>
            </a:r>
          </a:p>
          <a:p>
            <a:pPr lvl="1"/>
            <a:r>
              <a:rPr lang="en-US" sz="1400" dirty="0"/>
              <a:t>Type of contract action.</a:t>
            </a:r>
          </a:p>
          <a:p>
            <a:pPr lvl="1"/>
            <a:r>
              <a:rPr lang="en-US" sz="1400" dirty="0"/>
              <a:t>Proposed cost, profit or fee, and total price –maximum proposal value.</a:t>
            </a:r>
          </a:p>
          <a:p>
            <a:pPr lvl="1"/>
            <a:r>
              <a:rPr lang="en-US" sz="1400" dirty="0"/>
              <a:t>If you will require the use of government property.</a:t>
            </a:r>
          </a:p>
          <a:p>
            <a:pPr lvl="1"/>
            <a:r>
              <a:rPr lang="en-US" sz="1400" dirty="0"/>
              <a:t>Whether your organization is subject to cost accounting standards (CAS) –see details in FAR 15.408, Table 15-2, I.A. (8).</a:t>
            </a:r>
          </a:p>
          <a:p>
            <a:pPr lvl="1"/>
            <a:r>
              <a:rPr lang="en-US" sz="1400" dirty="0"/>
              <a:t>The statement designated in FAR 15.408, Table 15-2, I.A. (9).</a:t>
            </a:r>
          </a:p>
          <a:p>
            <a:pPr lvl="1"/>
            <a:r>
              <a:rPr lang="en-US" sz="1400" dirty="0"/>
              <a:t>Date of submission.</a:t>
            </a:r>
          </a:p>
          <a:p>
            <a:pPr lvl="1"/>
            <a:r>
              <a:rPr lang="en-US" sz="1400" dirty="0"/>
              <a:t>Name, title and signature of authorized representative.</a:t>
            </a:r>
          </a:p>
          <a:p>
            <a:r>
              <a:rPr lang="en-US" b="1" dirty="0" smtClean="0"/>
              <a:t>Most </a:t>
            </a:r>
            <a:r>
              <a:rPr lang="en-US" b="1" dirty="0"/>
              <a:t>contractors use the Government Form 1411</a:t>
            </a:r>
            <a:r>
              <a:rPr lang="en-US" b="1" dirty="0" smtClean="0"/>
              <a:t>.</a:t>
            </a:r>
            <a:endParaRPr lang="en-US" b="1" dirty="0"/>
          </a:p>
        </p:txBody>
      </p:sp>
      <p:pic>
        <p:nvPicPr>
          <p:cNvPr id="3" name="Picture 2"/>
          <p:cNvPicPr>
            <a:picLocks noChangeAspect="1"/>
          </p:cNvPicPr>
          <p:nvPr/>
        </p:nvPicPr>
        <p:blipFill>
          <a:blip r:embed="rId3"/>
          <a:stretch>
            <a:fillRect/>
          </a:stretch>
        </p:blipFill>
        <p:spPr>
          <a:xfrm>
            <a:off x="6276533" y="3002529"/>
            <a:ext cx="2658359" cy="3322071"/>
          </a:xfrm>
          <a:prstGeom prst="rect">
            <a:avLst/>
          </a:prstGeom>
        </p:spPr>
      </p:pic>
    </p:spTree>
    <p:extLst>
      <p:ext uri="{BB962C8B-B14F-4D97-AF65-F5344CB8AC3E}">
        <p14:creationId xmlns:p14="http://schemas.microsoft.com/office/powerpoint/2010/main" val="1791247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3Harris">
  <a:themeElements>
    <a:clrScheme name="L3Harris Colors">
      <a:dk1>
        <a:srgbClr val="283030"/>
      </a:dk1>
      <a:lt1>
        <a:srgbClr val="FFFFFF"/>
      </a:lt1>
      <a:dk2>
        <a:srgbClr val="FF000A"/>
      </a:dk2>
      <a:lt2>
        <a:srgbClr val="A4E3E4"/>
      </a:lt2>
      <a:accent1>
        <a:srgbClr val="172430"/>
      </a:accent1>
      <a:accent2>
        <a:srgbClr val="4A98D0"/>
      </a:accent2>
      <a:accent3>
        <a:srgbClr val="2E5194"/>
      </a:accent3>
      <a:accent4>
        <a:srgbClr val="39A067"/>
      </a:accent4>
      <a:accent5>
        <a:srgbClr val="58595B"/>
      </a:accent5>
      <a:accent6>
        <a:srgbClr val="E35205"/>
      </a:accent6>
      <a:hlink>
        <a:srgbClr val="2E5194"/>
      </a:hlink>
      <a:folHlink>
        <a:srgbClr val="2E5194"/>
      </a:folHlink>
    </a:clrScheme>
    <a:fontScheme name="L3Harris Fonts">
      <a:majorFont>
        <a:latin typeface="Arial"/>
        <a:ea typeface=""/>
        <a:cs typeface=""/>
      </a:majorFont>
      <a:minorFont>
        <a:latin typeface="Arial"/>
        <a:ea typeface=""/>
        <a:cs typeface=""/>
      </a:minorFont>
    </a:fontScheme>
    <a:fmtScheme name="L3Harris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rgbClr val="000000"/>
        </a:effectRef>
        <a:fontRef idx="minor">
          <a:schemeClr val="lt2"/>
        </a:fontRef>
      </a:style>
    </a:spDef>
    <a:lnDef>
      <a:spPr>
        <a:ln w="12700" cap="sq"/>
      </a:spPr>
      <a:bodyPr/>
      <a:lstStyle/>
      <a:style>
        <a:lnRef idx="1">
          <a:schemeClr val="accent1"/>
        </a:lnRef>
        <a:fillRef idx="0">
          <a:schemeClr val="accent1"/>
        </a:fillRef>
        <a:effectRef idx="0">
          <a:srgbClr val="000000"/>
        </a:effectRef>
        <a:fontRef idx="minor">
          <a:schemeClr val="lt2"/>
        </a:fontRef>
      </a:style>
    </a:lnDef>
    <a:txDef>
      <a:spPr>
        <a:noFill/>
      </a:spPr>
      <a:bodyPr wrap="square" lIns="0" tIns="0" rIns="0" bIns="0" rtlCol="0">
        <a:spAutoFit/>
      </a:bodyPr>
      <a:lstStyle>
        <a:defPPr algn="l">
          <a:lnSpc>
            <a:spcPct val="100000"/>
          </a:lnSpc>
          <a:spcBef>
            <a:spcPts val="900"/>
          </a:spcBef>
          <a:buSzPct val="100000"/>
          <a:defRPr sz="1800" dirty="0"/>
        </a:defPPr>
      </a:lstStyle>
    </a:txDef>
  </a:objectDefaults>
  <a:extraClrSchemeLst/>
  <a:extLst>
    <a:ext uri="{05A4C25C-085E-4340-85A3-A5531E510DB2}">
      <thm15:themeFamily xmlns:thm15="http://schemas.microsoft.com/office/thememl/2012/main" name="4x3_L3Harris_PPT_Non-Proprietary_Template.pptx" id="{214942C6-C467-4F2D-85CF-0C83E8918722}" vid="{B1B155A9-306B-49AD-B352-FF0AF10DC4AF}"/>
    </a:ext>
  </a:extLst>
</a:theme>
</file>

<file path=ppt/theme/theme2.xml><?xml version="1.0" encoding="utf-8"?>
<a:theme xmlns:a="http://schemas.openxmlformats.org/drawingml/2006/main" name="L3Harris">
  <a:themeElements>
    <a:clrScheme name="L3Harris Colors">
      <a:dk1>
        <a:srgbClr val="283030"/>
      </a:dk1>
      <a:lt1>
        <a:srgbClr val="FFFFFF"/>
      </a:lt1>
      <a:dk2>
        <a:srgbClr val="FF000A"/>
      </a:dk2>
      <a:lt2>
        <a:srgbClr val="A4E3E4"/>
      </a:lt2>
      <a:accent1>
        <a:srgbClr val="172430"/>
      </a:accent1>
      <a:accent2>
        <a:srgbClr val="4A98D0"/>
      </a:accent2>
      <a:accent3>
        <a:srgbClr val="2E5194"/>
      </a:accent3>
      <a:accent4>
        <a:srgbClr val="39A067"/>
      </a:accent4>
      <a:accent5>
        <a:srgbClr val="58595B"/>
      </a:accent5>
      <a:accent6>
        <a:srgbClr val="E35205"/>
      </a:accent6>
      <a:hlink>
        <a:srgbClr val="2E5194"/>
      </a:hlink>
      <a:folHlink>
        <a:srgbClr val="2E5194"/>
      </a:folHlink>
    </a:clrScheme>
    <a:fontScheme name="L3Harris Fonts">
      <a:majorFont>
        <a:latin typeface="Arial"/>
        <a:ea typeface=""/>
        <a:cs typeface=""/>
      </a:majorFont>
      <a:minorFont>
        <a:latin typeface="Arial"/>
        <a:ea typeface=""/>
        <a:cs typeface=""/>
      </a:minorFont>
    </a:fontScheme>
    <a:fmtScheme name="L3Harris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rgbClr val="000000"/>
        </a:effectRef>
        <a:fontRef idx="minor">
          <a:schemeClr val="lt2"/>
        </a:fontRef>
      </a:style>
    </a:spDef>
    <a:lnDef>
      <a:spPr>
        <a:ln w="12700" cap="sq"/>
      </a:spPr>
      <a:bodyPr/>
      <a:lstStyle/>
      <a:style>
        <a:lnRef idx="1">
          <a:schemeClr val="accent1"/>
        </a:lnRef>
        <a:fillRef idx="0">
          <a:schemeClr val="accent1"/>
        </a:fillRef>
        <a:effectRef idx="0">
          <a:srgbClr val="000000"/>
        </a:effectRef>
        <a:fontRef idx="minor">
          <a:schemeClr val="lt2"/>
        </a:fontRef>
      </a:style>
    </a:lnDef>
    <a:txDef>
      <a:spPr>
        <a:noFill/>
      </a:spPr>
      <a:bodyPr wrap="square" lIns="0" tIns="0" rIns="0" bIns="0" rtlCol="0">
        <a:noAutofit/>
      </a:bodyPr>
      <a:lstStyle>
        <a:defPPr marL="171450" indent="-171450">
          <a:lnSpc>
            <a:spcPct val="100000"/>
          </a:lnSpc>
          <a:spcBef>
            <a:spcPts val="900"/>
          </a:spcBef>
          <a:buSzPct val="100000"/>
          <a:buFont typeface="Arial"/>
          <a:buChar char="•"/>
          <a:defRPr sz="1800"/>
        </a:defPPr>
      </a:lstStyle>
    </a:txDef>
  </a:objectDefaults>
  <a:extraClrSchemeLst/>
</a:theme>
</file>

<file path=ppt/theme/theme3.xml><?xml version="1.0" encoding="utf-8"?>
<a:theme xmlns:a="http://schemas.openxmlformats.org/drawingml/2006/main" name="L3Harris">
  <a:themeElements>
    <a:clrScheme name="L3Harris Colors">
      <a:dk1>
        <a:srgbClr val="283030"/>
      </a:dk1>
      <a:lt1>
        <a:srgbClr val="FFFFFF"/>
      </a:lt1>
      <a:dk2>
        <a:srgbClr val="FF000A"/>
      </a:dk2>
      <a:lt2>
        <a:srgbClr val="A4E3E4"/>
      </a:lt2>
      <a:accent1>
        <a:srgbClr val="172430"/>
      </a:accent1>
      <a:accent2>
        <a:srgbClr val="4A98D0"/>
      </a:accent2>
      <a:accent3>
        <a:srgbClr val="2E5194"/>
      </a:accent3>
      <a:accent4>
        <a:srgbClr val="39A067"/>
      </a:accent4>
      <a:accent5>
        <a:srgbClr val="58595B"/>
      </a:accent5>
      <a:accent6>
        <a:srgbClr val="E35205"/>
      </a:accent6>
      <a:hlink>
        <a:srgbClr val="2E5194"/>
      </a:hlink>
      <a:folHlink>
        <a:srgbClr val="2E5194"/>
      </a:folHlink>
    </a:clrScheme>
    <a:fontScheme name="L3Harris Fonts">
      <a:majorFont>
        <a:latin typeface="Arial"/>
        <a:ea typeface=""/>
        <a:cs typeface=""/>
      </a:majorFont>
      <a:minorFont>
        <a:latin typeface="Arial"/>
        <a:ea typeface=""/>
        <a:cs typeface=""/>
      </a:minorFont>
    </a:fontScheme>
    <a:fmtScheme name="L3Harris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rgbClr val="000000"/>
        </a:effectRef>
        <a:fontRef idx="minor">
          <a:schemeClr val="lt2"/>
        </a:fontRef>
      </a:style>
    </a:spDef>
    <a:lnDef>
      <a:spPr>
        <a:ln w="12700" cap="sq"/>
      </a:spPr>
      <a:bodyPr/>
      <a:lstStyle/>
      <a:style>
        <a:lnRef idx="1">
          <a:schemeClr val="accent1"/>
        </a:lnRef>
        <a:fillRef idx="0">
          <a:schemeClr val="accent1"/>
        </a:fillRef>
        <a:effectRef idx="0">
          <a:srgbClr val="000000"/>
        </a:effectRef>
        <a:fontRef idx="minor">
          <a:schemeClr val="lt2"/>
        </a:fontRef>
      </a:style>
    </a:lnDef>
    <a:txDef>
      <a:spPr>
        <a:noFill/>
      </a:spPr>
      <a:bodyPr wrap="square" lIns="0" tIns="0" rIns="0" bIns="0" rtlCol="0">
        <a:noAutofit/>
      </a:bodyPr>
      <a:lstStyle>
        <a:defPPr marL="171450" indent="-171450">
          <a:lnSpc>
            <a:spcPct val="100000"/>
          </a:lnSpc>
          <a:spcBef>
            <a:spcPts val="900"/>
          </a:spcBef>
          <a:buSzPct val="100000"/>
          <a:buFont typeface="Arial"/>
          <a:buChar char="•"/>
          <a:defRPr sz="18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1756C717EE58489DDB5D07EC06AEE8" ma:contentTypeVersion="0" ma:contentTypeDescription="Create a new document." ma:contentTypeScope="" ma:versionID="dbf1f3f7648b44c3fdc08890211a889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A07DC-C013-4E70-9AF1-9E1232F107C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1748677-808C-4E16-A38C-A3739F77BD85}">
  <ds:schemaRefs>
    <ds:schemaRef ds:uri="http://schemas.microsoft.com/sharepoint/v3/contenttype/forms"/>
  </ds:schemaRefs>
</ds:datastoreItem>
</file>

<file path=customXml/itemProps3.xml><?xml version="1.0" encoding="utf-8"?>
<ds:datastoreItem xmlns:ds="http://schemas.openxmlformats.org/officeDocument/2006/customXml" ds:itemID="{A4E0EB2F-F4EB-4D7C-B1F3-DF73C9E80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4x3_L3Harris_PPT_Non-Proprietary_Template</Template>
  <TotalTime>75</TotalTime>
  <Words>3382</Words>
  <Application>Microsoft Office PowerPoint</Application>
  <PresentationFormat>On-screen Show (4:3)</PresentationFormat>
  <Paragraphs>307</Paragraphs>
  <Slides>35</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MS PGothic</vt:lpstr>
      <vt:lpstr>Arial</vt:lpstr>
      <vt:lpstr>L3Harris</vt:lpstr>
      <vt:lpstr>Supplier Proposal Adequacy Guidelines</vt:lpstr>
      <vt:lpstr>External Customer Feedback</vt:lpstr>
      <vt:lpstr>Purpose of This Guideline</vt:lpstr>
      <vt:lpstr>Vital Items for FAR 15 Proposal</vt:lpstr>
      <vt:lpstr>Vital Items for FAR 15 Proposal</vt:lpstr>
      <vt:lpstr>Vital Items for FAR 15 Proposal</vt:lpstr>
      <vt:lpstr>DCMA Proposal Adequacy Checklist</vt:lpstr>
      <vt:lpstr>Proposal Index</vt:lpstr>
      <vt:lpstr>Cover Sheet</vt:lpstr>
      <vt:lpstr>FAR 15.2 Table Example</vt:lpstr>
      <vt:lpstr>Cost Element Breakdown by Line Item</vt:lpstr>
      <vt:lpstr>Cost Element Breakdown by Line Item Example</vt:lpstr>
      <vt:lpstr>Summary Cost Element Breakdown </vt:lpstr>
      <vt:lpstr>Summary Cost Element Breakdown Example</vt:lpstr>
      <vt:lpstr>Summary Cost Element Breakdown</vt:lpstr>
      <vt:lpstr>Material</vt:lpstr>
      <vt:lpstr>Material</vt:lpstr>
      <vt:lpstr>Individual Bills of Material Example</vt:lpstr>
      <vt:lpstr>Consolidated Bill of Material Example</vt:lpstr>
      <vt:lpstr>Consolidated Bill of Material</vt:lpstr>
      <vt:lpstr>Material</vt:lpstr>
      <vt:lpstr>Labor</vt:lpstr>
      <vt:lpstr>Labor</vt:lpstr>
      <vt:lpstr>Labor</vt:lpstr>
      <vt:lpstr>Labor Hours Example</vt:lpstr>
      <vt:lpstr>Labor Hours  Example – Actual Production History</vt:lpstr>
      <vt:lpstr>Labor Hours Examples – Basis of Estimate</vt:lpstr>
      <vt:lpstr>Other Direct Costs (ODC)</vt:lpstr>
      <vt:lpstr>Nonrecurring Expenses (NRE)</vt:lpstr>
      <vt:lpstr>Rates</vt:lpstr>
      <vt:lpstr>Rates</vt:lpstr>
      <vt:lpstr>Rates</vt:lpstr>
      <vt:lpstr>Audit Rights</vt:lpstr>
      <vt:lpstr>FAR References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L3Harris Non-Proprietary</dc:title>
  <dc:subject/>
  <dc:creator>Greg Manley -1-818-586-7755</dc:creator>
  <cp:keywords>Category=C1 : ExportControl=N : Markings=N</cp:keywords>
  <dc:description/>
  <cp:lastModifiedBy>Martinez, Rachel (L3Harris)</cp:lastModifiedBy>
  <cp:revision>14</cp:revision>
  <dcterms:created xsi:type="dcterms:W3CDTF">2023-07-20T17:17:13Z</dcterms:created>
  <dcterms:modified xsi:type="dcterms:W3CDTF">2023-09-06T15:24:37Z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5215bfb4-a55a-43c8-8ac8-9fda53ec0478</vt:lpwstr>
  </property>
  <property fmtid="{D5CDD505-2E9C-101B-9397-08002B2CF9AE}" pid="3" name="CLASSIFICATION">
    <vt:lpwstr>General</vt:lpwstr>
  </property>
  <property fmtid="{D5CDD505-2E9C-101B-9397-08002B2CF9AE}" pid="4" name="ContentTypeId">
    <vt:lpwstr>0x010100621756C717EE58489DDB5D07EC06AEE8</vt:lpwstr>
  </property>
  <property fmtid="{D5CDD505-2E9C-101B-9397-08002B2CF9AE}" pid="5" name="L3HarrisCategorization">
    <vt:lpwstr>Unrestricted</vt:lpwstr>
  </property>
  <property fmtid="{D5CDD505-2E9C-101B-9397-08002B2CF9AE}" pid="6" name="MSIP_Label_a8646e0b-a435-48bd-bb2e-6a777753dede_Enabled">
    <vt:lpwstr>true</vt:lpwstr>
  </property>
  <property fmtid="{D5CDD505-2E9C-101B-9397-08002B2CF9AE}" pid="7" name="MSIP_Label_a8646e0b-a435-48bd-bb2e-6a777753dede_SetDate">
    <vt:lpwstr>2021-12-21T02:03:02Z</vt:lpwstr>
  </property>
  <property fmtid="{D5CDD505-2E9C-101B-9397-08002B2CF9AE}" pid="8" name="MSIP_Label_a8646e0b-a435-48bd-bb2e-6a777753dede_Method">
    <vt:lpwstr>Standard</vt:lpwstr>
  </property>
  <property fmtid="{D5CDD505-2E9C-101B-9397-08002B2CF9AE}" pid="9" name="MSIP_Label_a8646e0b-a435-48bd-bb2e-6a777753dede_Name">
    <vt:lpwstr>Unrestricted</vt:lpwstr>
  </property>
  <property fmtid="{D5CDD505-2E9C-101B-9397-08002B2CF9AE}" pid="10" name="MSIP_Label_a8646e0b-a435-48bd-bb2e-6a777753dede_SiteId">
    <vt:lpwstr>ba488c5e-f105-4a2b-a8b1-b57b26a44117</vt:lpwstr>
  </property>
  <property fmtid="{D5CDD505-2E9C-101B-9397-08002B2CF9AE}" pid="11" name="MSIP_Label_a8646e0b-a435-48bd-bb2e-6a777753dede_ActionId">
    <vt:lpwstr>2c11735f-6ff2-4d27-94ef-298123e03866</vt:lpwstr>
  </property>
  <property fmtid="{D5CDD505-2E9C-101B-9397-08002B2CF9AE}" pid="12" name="MSIP_Label_a8646e0b-a435-48bd-bb2e-6a777753dede_ContentBits">
    <vt:lpwstr>0</vt:lpwstr>
  </property>
  <property fmtid="{D5CDD505-2E9C-101B-9397-08002B2CF9AE}" pid="13" name="Category">
    <vt:lpwstr>C1</vt:lpwstr>
  </property>
  <property fmtid="{D5CDD505-2E9C-101B-9397-08002B2CF9AE}" pid="14" name="ExportControl">
    <vt:lpwstr>N</vt:lpwstr>
  </property>
  <property fmtid="{D5CDD505-2E9C-101B-9397-08002B2CF9AE}" pid="15" name="Markings">
    <vt:lpwstr>N</vt:lpwstr>
  </property>
</Properties>
</file>